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Robo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2" roundtripDataSignature="AMtx7mjQ/Jfza+zqmpVD6TZgOS5ybyqo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italic.fntdata"/><Relationship Id="rId82" Type="http://customschemas.google.com/relationships/presentationmetadata" Target="meta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cc6f975f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0cc6f975f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a1e85a06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0a1e85a06d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cc6f975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0cc6f975f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cc6f975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0cc6f975f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cc6f975f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0cc6f975ff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c6f975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0cc6f975ff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cc6f975f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0cc6f975ff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cc6f975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0cc6f975ff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cc6f975f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0cc6f975ff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cc6f975f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0cc6f975ff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cc6f975f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0cc6f975ff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cc6f975f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0cc6f975ff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cc6f975f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0cc6f975ff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cc6f975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0cc6f975f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cc6f975f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0cc6f975ff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cc6f97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0cc6f975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cc6f975f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0cc6f975ff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cc6f975f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0cc6f975ff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cc6f975f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0cc6f975ff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cc6f975f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0cc6f975ff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cc6f975f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0cc6f975ff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cc6f975f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0cc6f975ff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cc6f975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10cc6f975f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cc6f975f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0cc6f975f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cc6f975f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0cc6f975ff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cc6f975f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0cc6f975ff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cc6f975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10cc6f975f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cc6f975f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0cc6f975ff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cc6f975f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0cc6f975ff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cc6f975f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0cc6f975ff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6e5b86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16e5b8679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a1e85a0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0a1e85a0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cc6f975f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0cc6f975ff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a1e85a0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0a1e85a06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a1e85a0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0a1e85a06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5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5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14.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strogeology.usgs.gov/search/map/Moon/Geology/Unified_Geologic_Map_of_the_Moon_GIS_v2"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hyperlink" Target="https://airandspace.si.edu/explore-and-learn/topics/apollo/apollo-program/spacecraft/lrv.cfm" TargetMode="External"/><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hyperlink" Target="https://airandspace.si.edu/explore-and-learn/topics/apollo/apollo-program/spacecraft/lrv.cfm" TargetMode="External"/><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ijourn.com/what-is-machine-vision-everything-you-need-to-know/" TargetMode="Externa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thomasnet.com/products/machine-vision-lights-44181451-1.html" TargetMode="External"/><Relationship Id="rId4" Type="http://schemas.openxmlformats.org/officeDocument/2006/relationships/hyperlink" Target="https://www.thomasnet.com/products/machine-vision-led-lighting-96190798-1.html" TargetMode="External"/><Relationship Id="rId5" Type="http://schemas.openxmlformats.org/officeDocument/2006/relationships/hyperlink" Target="https://www.thomasnet.com/products/machine-vision-strobe-lights-95937710-1.html" TargetMode="External"/><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forbes.com/sites/bernardmarr/2019/04/08/7-amazing-examples-of-computer-and-machine-vision-in-practice/#139fa9171018"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blog.jatan.space/p/how-nasa-and-chandrayaan-discovered-water-on-the-moon"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png"/><Relationship Id="rId4" Type="http://schemas.openxmlformats.org/officeDocument/2006/relationships/image" Target="../media/image52.jpg"/><Relationship Id="rId5"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4660" r="4669" t="0"/>
          <a:stretch/>
        </p:blipFill>
        <p:spPr>
          <a:xfrm>
            <a:off x="0" y="8"/>
            <a:ext cx="9144003" cy="5717017"/>
          </a:xfrm>
          <a:prstGeom prst="rect">
            <a:avLst/>
          </a:prstGeom>
          <a:noFill/>
          <a:ln>
            <a:noFill/>
          </a:ln>
        </p:spPr>
      </p:pic>
      <p:sp>
        <p:nvSpPr>
          <p:cNvPr id="55" name="Google Shape;55;p1"/>
          <p:cNvSpPr txBox="1"/>
          <p:nvPr>
            <p:ph type="ctrTitle"/>
          </p:nvPr>
        </p:nvSpPr>
        <p:spPr>
          <a:xfrm>
            <a:off x="311700" y="3846000"/>
            <a:ext cx="8520600" cy="12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4280"/>
              <a:t>Artificial Intelligence for Lunar Exploration</a:t>
            </a:r>
            <a:endParaRPr sz="4280"/>
          </a:p>
        </p:txBody>
      </p:sp>
      <p:pic>
        <p:nvPicPr>
          <p:cNvPr id="56" name="Google Shape;56;p1"/>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0cc6f975ff_0_39"/>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Previous ISRO Moon Missions-</a:t>
            </a:r>
            <a:endParaRPr/>
          </a:p>
        </p:txBody>
      </p:sp>
      <p:sp>
        <p:nvSpPr>
          <p:cNvPr id="133" name="Google Shape;133;g10cc6f975ff_0_39"/>
          <p:cNvSpPr txBox="1"/>
          <p:nvPr>
            <p:ph type="title"/>
          </p:nvPr>
        </p:nvSpPr>
        <p:spPr>
          <a:xfrm>
            <a:off x="154600" y="1116800"/>
            <a:ext cx="8856900" cy="33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600"/>
              <a:t>Chandrayaan-2- </a:t>
            </a:r>
            <a:r>
              <a:rPr lang="en" sz="1600"/>
              <a:t>Launched on 22 July, </a:t>
            </a:r>
            <a:r>
              <a:rPr lang="en" sz="1600" u="sng"/>
              <a:t>2019</a:t>
            </a:r>
            <a:r>
              <a:rPr lang="en" sz="1600"/>
              <a:t>,</a:t>
            </a:r>
            <a:r>
              <a:rPr b="1" lang="en" sz="1600"/>
              <a:t> </a:t>
            </a:r>
            <a:r>
              <a:rPr lang="en" sz="1600"/>
              <a:t>it is the second lunar exploration mission developed by ISRO. </a:t>
            </a:r>
            <a:endParaRPr sz="1600"/>
          </a:p>
          <a:p>
            <a:pPr indent="0" lvl="0" marL="0" rtl="0" algn="l">
              <a:lnSpc>
                <a:spcPct val="100000"/>
              </a:lnSpc>
              <a:spcBef>
                <a:spcPts val="0"/>
              </a:spcBef>
              <a:spcAft>
                <a:spcPts val="0"/>
              </a:spcAft>
              <a:buSzPts val="2800"/>
              <a:buNone/>
            </a:pPr>
            <a:r>
              <a:rPr lang="en" sz="1600"/>
              <a:t>It consists of a </a:t>
            </a:r>
            <a:r>
              <a:rPr lang="en" sz="1600" u="sng"/>
              <a:t>lunar orbiter,</a:t>
            </a:r>
            <a:r>
              <a:rPr lang="en" sz="1600"/>
              <a:t> and also included the </a:t>
            </a:r>
            <a:r>
              <a:rPr lang="en" sz="1600" u="sng"/>
              <a:t>Vikram lander</a:t>
            </a:r>
            <a:r>
              <a:rPr lang="en" sz="1600"/>
              <a:t>, and the </a:t>
            </a:r>
            <a:r>
              <a:rPr lang="en" sz="1600" u="sng"/>
              <a:t>Pragyan lunar rover,</a:t>
            </a:r>
            <a:r>
              <a:rPr lang="en" sz="1600"/>
              <a:t> all of which were developed in India. </a:t>
            </a:r>
            <a:endParaRPr sz="1600"/>
          </a:p>
          <a:p>
            <a:pPr indent="0" lvl="0" marL="0" rtl="0" algn="l">
              <a:lnSpc>
                <a:spcPct val="100000"/>
              </a:lnSpc>
              <a:spcBef>
                <a:spcPts val="0"/>
              </a:spcBef>
              <a:spcAft>
                <a:spcPts val="0"/>
              </a:spcAft>
              <a:buSzPts val="2800"/>
              <a:buNone/>
            </a:pPr>
            <a:r>
              <a:rPr lang="en" sz="1600"/>
              <a:t>The main scientific objective is to map and study the variations in</a:t>
            </a:r>
            <a:r>
              <a:rPr lang="en" sz="1600" u="sng"/>
              <a:t> lunar surface composition, </a:t>
            </a:r>
            <a:r>
              <a:rPr lang="en" sz="1600"/>
              <a:t>as well as the location and abundance of lunar water. Unfortunately, the lander crashed while landing due to a software glitch. </a:t>
            </a:r>
            <a:endParaRPr sz="2300"/>
          </a:p>
          <a:p>
            <a:pPr indent="0" lvl="0" marL="457200" rtl="0" algn="l">
              <a:lnSpc>
                <a:spcPct val="100000"/>
              </a:lnSpc>
              <a:spcBef>
                <a:spcPts val="0"/>
              </a:spcBef>
              <a:spcAft>
                <a:spcPts val="0"/>
              </a:spcAft>
              <a:buSzPts val="2800"/>
              <a:buNone/>
            </a:pPr>
            <a:r>
              <a:t/>
            </a:r>
            <a:endParaRPr sz="1400"/>
          </a:p>
          <a:p>
            <a:pPr indent="0" lvl="0" marL="457200" rtl="0" algn="l">
              <a:lnSpc>
                <a:spcPct val="100000"/>
              </a:lnSpc>
              <a:spcBef>
                <a:spcPts val="0"/>
              </a:spcBef>
              <a:spcAft>
                <a:spcPts val="0"/>
              </a:spcAft>
              <a:buSzPts val="2800"/>
              <a:buNone/>
            </a:pPr>
            <a:r>
              <a:t/>
            </a:r>
            <a:endParaRPr sz="1800"/>
          </a:p>
          <a:p>
            <a:pPr indent="0" lvl="0" marL="457200" rtl="0" algn="l">
              <a:lnSpc>
                <a:spcPct val="100000"/>
              </a:lnSpc>
              <a:spcBef>
                <a:spcPts val="0"/>
              </a:spcBef>
              <a:spcAft>
                <a:spcPts val="0"/>
              </a:spcAft>
              <a:buSzPts val="2800"/>
              <a:buNone/>
            </a:pPr>
            <a:r>
              <a:t/>
            </a:r>
            <a:endParaRPr sz="1800"/>
          </a:p>
        </p:txBody>
      </p:sp>
      <p:sp>
        <p:nvSpPr>
          <p:cNvPr id="134" name="Google Shape;134;g10cc6f975ff_0_3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pic>
        <p:nvPicPr>
          <p:cNvPr descr="About this sound" id="135" name="Google Shape;135;g10cc6f975ff_0_39"/>
          <p:cNvPicPr preferRelativeResize="0"/>
          <p:nvPr/>
        </p:nvPicPr>
        <p:blipFill rotWithShape="1">
          <a:blip r:embed="rId3">
            <a:alphaModFix/>
          </a:blip>
          <a:srcRect b="0" l="0" r="0" t="0"/>
          <a:stretch/>
        </p:blipFill>
        <p:spPr>
          <a:xfrm>
            <a:off x="152400" y="4637900"/>
            <a:ext cx="104775" cy="104775"/>
          </a:xfrm>
          <a:prstGeom prst="rect">
            <a:avLst/>
          </a:prstGeom>
          <a:noFill/>
          <a:ln>
            <a:noFill/>
          </a:ln>
        </p:spPr>
      </p:pic>
      <p:pic>
        <p:nvPicPr>
          <p:cNvPr id="136" name="Google Shape;136;g10cc6f975ff_0_39"/>
          <p:cNvPicPr preferRelativeResize="0"/>
          <p:nvPr/>
        </p:nvPicPr>
        <p:blipFill rotWithShape="1">
          <a:blip r:embed="rId4">
            <a:alphaModFix/>
          </a:blip>
          <a:srcRect b="0" l="0" r="0" t="0"/>
          <a:stretch/>
        </p:blipFill>
        <p:spPr>
          <a:xfrm>
            <a:off x="762000" y="2978350"/>
            <a:ext cx="3159426" cy="1974650"/>
          </a:xfrm>
          <a:prstGeom prst="rect">
            <a:avLst/>
          </a:prstGeom>
          <a:noFill/>
          <a:ln>
            <a:noFill/>
          </a:ln>
        </p:spPr>
      </p:pic>
      <p:pic>
        <p:nvPicPr>
          <p:cNvPr id="137" name="Google Shape;137;g10cc6f975ff_0_39"/>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a1e85a06d_0_19"/>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Upcoming Moon Missions-</a:t>
            </a:r>
            <a:endParaRPr/>
          </a:p>
        </p:txBody>
      </p:sp>
      <p:sp>
        <p:nvSpPr>
          <p:cNvPr id="143" name="Google Shape;143;g10a1e85a06d_0_19"/>
          <p:cNvSpPr txBox="1"/>
          <p:nvPr>
            <p:ph type="title"/>
          </p:nvPr>
        </p:nvSpPr>
        <p:spPr>
          <a:xfrm>
            <a:off x="154600" y="1116800"/>
            <a:ext cx="3444600" cy="33687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2800"/>
              <a:buNone/>
            </a:pPr>
            <a:r>
              <a:t/>
            </a:r>
            <a:endParaRPr sz="1600"/>
          </a:p>
          <a:p>
            <a:pPr indent="-330200" lvl="0" marL="457200" rtl="0" algn="l">
              <a:lnSpc>
                <a:spcPct val="100000"/>
              </a:lnSpc>
              <a:spcBef>
                <a:spcPts val="0"/>
              </a:spcBef>
              <a:spcAft>
                <a:spcPts val="0"/>
              </a:spcAft>
              <a:buSzPts val="1600"/>
              <a:buChar char="●"/>
            </a:pPr>
            <a:r>
              <a:rPr b="1" lang="en" sz="1600"/>
              <a:t>Chandrayaan-3 </a:t>
            </a:r>
            <a:r>
              <a:rPr lang="en" sz="1600"/>
              <a:t>- </a:t>
            </a:r>
            <a:r>
              <a:rPr lang="en" sz="1600">
                <a:solidFill>
                  <a:srgbClr val="FCFCFC"/>
                </a:solidFill>
              </a:rPr>
              <a:t>It will be a mission repeat of Chandrayaan-2 but will only include a lander and rover similar to that of Chandrayaan-2. It will not have an orbiter. The spacecraft is planned to be launched in the third quarter of 2022. (We need to hurry!!)</a:t>
            </a:r>
            <a:endParaRPr sz="2100">
              <a:solidFill>
                <a:srgbClr val="FCFCFC"/>
              </a:solidFill>
            </a:endParaRPr>
          </a:p>
          <a:p>
            <a:pPr indent="0" lvl="0" marL="0" rtl="0" algn="l">
              <a:lnSpc>
                <a:spcPct val="100000"/>
              </a:lnSpc>
              <a:spcBef>
                <a:spcPts val="0"/>
              </a:spcBef>
              <a:spcAft>
                <a:spcPts val="0"/>
              </a:spcAft>
              <a:buSzPts val="2800"/>
              <a:buNone/>
            </a:pPr>
            <a:r>
              <a:t/>
            </a:r>
            <a:endParaRPr>
              <a:solidFill>
                <a:srgbClr val="FCFCFC"/>
              </a:solidFill>
            </a:endParaRPr>
          </a:p>
          <a:p>
            <a:pPr indent="0" lvl="0" marL="457200" rtl="0" algn="l">
              <a:lnSpc>
                <a:spcPct val="100000"/>
              </a:lnSpc>
              <a:spcBef>
                <a:spcPts val="0"/>
              </a:spcBef>
              <a:spcAft>
                <a:spcPts val="0"/>
              </a:spcAft>
              <a:buSzPts val="2800"/>
              <a:buNone/>
            </a:pPr>
            <a:r>
              <a:t/>
            </a:r>
            <a:endParaRPr sz="1400"/>
          </a:p>
          <a:p>
            <a:pPr indent="0" lvl="0" marL="457200" rtl="0" algn="l">
              <a:lnSpc>
                <a:spcPct val="100000"/>
              </a:lnSpc>
              <a:spcBef>
                <a:spcPts val="0"/>
              </a:spcBef>
              <a:spcAft>
                <a:spcPts val="0"/>
              </a:spcAft>
              <a:buSzPts val="2800"/>
              <a:buNone/>
            </a:pPr>
            <a:r>
              <a:t/>
            </a:r>
            <a:endParaRPr sz="1800"/>
          </a:p>
          <a:p>
            <a:pPr indent="0" lvl="0" marL="457200" rtl="0" algn="l">
              <a:lnSpc>
                <a:spcPct val="100000"/>
              </a:lnSpc>
              <a:spcBef>
                <a:spcPts val="0"/>
              </a:spcBef>
              <a:spcAft>
                <a:spcPts val="0"/>
              </a:spcAft>
              <a:buSzPts val="2800"/>
              <a:buNone/>
            </a:pPr>
            <a:r>
              <a:t/>
            </a:r>
            <a:endParaRPr sz="1800"/>
          </a:p>
        </p:txBody>
      </p:sp>
      <p:sp>
        <p:nvSpPr>
          <p:cNvPr id="144" name="Google Shape;144;g10a1e85a06d_0_1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pic>
        <p:nvPicPr>
          <p:cNvPr descr="About this sound" id="145" name="Google Shape;145;g10a1e85a06d_0_19"/>
          <p:cNvPicPr preferRelativeResize="0"/>
          <p:nvPr/>
        </p:nvPicPr>
        <p:blipFill rotWithShape="1">
          <a:blip r:embed="rId3">
            <a:alphaModFix/>
          </a:blip>
          <a:srcRect b="0" l="0" r="0" t="0"/>
          <a:stretch/>
        </p:blipFill>
        <p:spPr>
          <a:xfrm>
            <a:off x="152400" y="4637900"/>
            <a:ext cx="104775" cy="104775"/>
          </a:xfrm>
          <a:prstGeom prst="rect">
            <a:avLst/>
          </a:prstGeom>
          <a:noFill/>
          <a:ln>
            <a:noFill/>
          </a:ln>
        </p:spPr>
      </p:pic>
      <p:pic>
        <p:nvPicPr>
          <p:cNvPr id="146" name="Google Shape;146;g10a1e85a06d_0_19"/>
          <p:cNvPicPr preferRelativeResize="0"/>
          <p:nvPr/>
        </p:nvPicPr>
        <p:blipFill rotWithShape="1">
          <a:blip r:embed="rId4">
            <a:alphaModFix/>
          </a:blip>
          <a:srcRect b="0" l="0" r="0" t="0"/>
          <a:stretch/>
        </p:blipFill>
        <p:spPr>
          <a:xfrm>
            <a:off x="4665700" y="0"/>
            <a:ext cx="4478301" cy="4478301"/>
          </a:xfrm>
          <a:prstGeom prst="rect">
            <a:avLst/>
          </a:prstGeom>
          <a:noFill/>
          <a:ln>
            <a:noFill/>
          </a:ln>
        </p:spPr>
      </p:pic>
      <p:pic>
        <p:nvPicPr>
          <p:cNvPr id="147" name="Google Shape;147;g10a1e85a06d_0_19"/>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0cc6f975ff_0_50"/>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Upcoming Moon Missions-</a:t>
            </a:r>
            <a:endParaRPr/>
          </a:p>
        </p:txBody>
      </p:sp>
      <p:sp>
        <p:nvSpPr>
          <p:cNvPr id="153" name="Google Shape;153;g10cc6f975ff_0_50"/>
          <p:cNvSpPr txBox="1"/>
          <p:nvPr>
            <p:ph type="title"/>
          </p:nvPr>
        </p:nvSpPr>
        <p:spPr>
          <a:xfrm>
            <a:off x="154600" y="1116800"/>
            <a:ext cx="8856900" cy="33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600"/>
              <a:t>ARTEMIS - </a:t>
            </a:r>
            <a:r>
              <a:rPr lang="en" sz="1600">
                <a:solidFill>
                  <a:srgbClr val="FCFCFC"/>
                </a:solidFill>
              </a:rPr>
              <a:t>The </a:t>
            </a:r>
            <a:r>
              <a:rPr b="1" lang="en" sz="1600">
                <a:solidFill>
                  <a:srgbClr val="FCFCFC"/>
                </a:solidFill>
              </a:rPr>
              <a:t>Artemis program</a:t>
            </a:r>
            <a:r>
              <a:rPr lang="en" sz="1600">
                <a:solidFill>
                  <a:srgbClr val="FCFCFC"/>
                </a:solidFill>
              </a:rPr>
              <a:t> is a United States-led international human spaceflight program. Its primary goal is to return humans to the Moon, specifically the lunar south pole, by 2025. If successful, it will include the first crewed lunar landing mission since Apollo 17 in 1972, the last lunar flight of the Apollo program. </a:t>
            </a:r>
            <a:endParaRPr>
              <a:solidFill>
                <a:srgbClr val="FCFCFC"/>
              </a:solidFill>
            </a:endParaRPr>
          </a:p>
          <a:p>
            <a:pPr indent="0" lvl="0" marL="457200" rtl="0" algn="l">
              <a:lnSpc>
                <a:spcPct val="100000"/>
              </a:lnSpc>
              <a:spcBef>
                <a:spcPts val="0"/>
              </a:spcBef>
              <a:spcAft>
                <a:spcPts val="0"/>
              </a:spcAft>
              <a:buSzPts val="2800"/>
              <a:buNone/>
            </a:pPr>
            <a:r>
              <a:t/>
            </a:r>
            <a:endParaRPr sz="1400"/>
          </a:p>
          <a:p>
            <a:pPr indent="0" lvl="0" marL="457200" rtl="0" algn="l">
              <a:lnSpc>
                <a:spcPct val="100000"/>
              </a:lnSpc>
              <a:spcBef>
                <a:spcPts val="0"/>
              </a:spcBef>
              <a:spcAft>
                <a:spcPts val="0"/>
              </a:spcAft>
              <a:buSzPts val="2800"/>
              <a:buNone/>
            </a:pPr>
            <a:r>
              <a:t/>
            </a:r>
            <a:endParaRPr sz="1800"/>
          </a:p>
          <a:p>
            <a:pPr indent="0" lvl="0" marL="457200" rtl="0" algn="l">
              <a:lnSpc>
                <a:spcPct val="100000"/>
              </a:lnSpc>
              <a:spcBef>
                <a:spcPts val="0"/>
              </a:spcBef>
              <a:spcAft>
                <a:spcPts val="0"/>
              </a:spcAft>
              <a:buSzPts val="2800"/>
              <a:buNone/>
            </a:pPr>
            <a:r>
              <a:t/>
            </a:r>
            <a:endParaRPr sz="1800"/>
          </a:p>
        </p:txBody>
      </p:sp>
      <p:sp>
        <p:nvSpPr>
          <p:cNvPr id="154" name="Google Shape;154;g10cc6f975ff_0_5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pic>
        <p:nvPicPr>
          <p:cNvPr descr="About this sound" id="155" name="Google Shape;155;g10cc6f975ff_0_50"/>
          <p:cNvPicPr preferRelativeResize="0"/>
          <p:nvPr/>
        </p:nvPicPr>
        <p:blipFill rotWithShape="1">
          <a:blip r:embed="rId3">
            <a:alphaModFix/>
          </a:blip>
          <a:srcRect b="0" l="0" r="0" t="0"/>
          <a:stretch/>
        </p:blipFill>
        <p:spPr>
          <a:xfrm>
            <a:off x="152400" y="4637900"/>
            <a:ext cx="104775" cy="104775"/>
          </a:xfrm>
          <a:prstGeom prst="rect">
            <a:avLst/>
          </a:prstGeom>
          <a:noFill/>
          <a:ln>
            <a:noFill/>
          </a:ln>
        </p:spPr>
      </p:pic>
      <p:pic>
        <p:nvPicPr>
          <p:cNvPr id="156" name="Google Shape;156;g10cc6f975ff_0_50"/>
          <p:cNvPicPr preferRelativeResize="0"/>
          <p:nvPr/>
        </p:nvPicPr>
        <p:blipFill rotWithShape="1">
          <a:blip r:embed="rId4">
            <a:alphaModFix/>
          </a:blip>
          <a:srcRect b="0" l="0" r="0" t="0"/>
          <a:stretch/>
        </p:blipFill>
        <p:spPr>
          <a:xfrm>
            <a:off x="163000" y="2344000"/>
            <a:ext cx="4965344" cy="2799501"/>
          </a:xfrm>
          <a:prstGeom prst="rect">
            <a:avLst/>
          </a:prstGeom>
          <a:noFill/>
          <a:ln>
            <a:noFill/>
          </a:ln>
        </p:spPr>
      </p:pic>
      <p:pic>
        <p:nvPicPr>
          <p:cNvPr id="157" name="Google Shape;157;g10cc6f975ff_0_50"/>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0cc6f975ff_0_61"/>
          <p:cNvSpPr txBox="1"/>
          <p:nvPr>
            <p:ph type="title"/>
          </p:nvPr>
        </p:nvSpPr>
        <p:spPr>
          <a:xfrm>
            <a:off x="311700" y="150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 Lunar Mineralogy </a:t>
            </a:r>
            <a:endParaRPr/>
          </a:p>
        </p:txBody>
      </p:sp>
      <p:pic>
        <p:nvPicPr>
          <p:cNvPr id="163" name="Google Shape;163;g10cc6f975ff_0_61"/>
          <p:cNvPicPr preferRelativeResize="0"/>
          <p:nvPr/>
        </p:nvPicPr>
        <p:blipFill rotWithShape="1">
          <a:blip r:embed="rId3">
            <a:alphaModFix/>
          </a:blip>
          <a:srcRect b="0" l="0" r="0" t="0"/>
          <a:stretch/>
        </p:blipFill>
        <p:spPr>
          <a:xfrm>
            <a:off x="2391800" y="838438"/>
            <a:ext cx="4617549" cy="2308774"/>
          </a:xfrm>
          <a:prstGeom prst="rect">
            <a:avLst/>
          </a:prstGeom>
          <a:noFill/>
          <a:ln>
            <a:noFill/>
          </a:ln>
        </p:spPr>
      </p:pic>
      <p:sp>
        <p:nvSpPr>
          <p:cNvPr id="164" name="Google Shape;164;g10cc6f975ff_0_61"/>
          <p:cNvSpPr txBox="1"/>
          <p:nvPr/>
        </p:nvSpPr>
        <p:spPr>
          <a:xfrm>
            <a:off x="745950" y="3336500"/>
            <a:ext cx="76521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Topographic map of the front and far sides of the Moon, in which stereo data provided elevation differences from high resolution photographs and radar altimetry data, acquired by the Clementine spacecraft as it orbited the lunar surface.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 name="Google Shape;165;g10cc6f975ff_0_61"/>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6</a:t>
            </a:r>
            <a:endParaRPr b="0" i="0" sz="1400" u="none" cap="none" strike="noStrike">
              <a:solidFill>
                <a:schemeClr val="dk1"/>
              </a:solidFill>
              <a:latin typeface="Arial"/>
              <a:ea typeface="Arial"/>
              <a:cs typeface="Arial"/>
              <a:sym typeface="Arial"/>
            </a:endParaRPr>
          </a:p>
        </p:txBody>
      </p:sp>
      <p:pic>
        <p:nvPicPr>
          <p:cNvPr id="166" name="Google Shape;166;g10cc6f975ff_0_61"/>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txBox="1"/>
          <p:nvPr>
            <p:ph type="title"/>
          </p:nvPr>
        </p:nvSpPr>
        <p:spPr>
          <a:xfrm>
            <a:off x="311700" y="150750"/>
            <a:ext cx="44424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 Lunar Mineralogy </a:t>
            </a:r>
            <a:endParaRPr/>
          </a:p>
        </p:txBody>
      </p:sp>
      <p:pic>
        <p:nvPicPr>
          <p:cNvPr id="172" name="Google Shape;172;p8"/>
          <p:cNvPicPr preferRelativeResize="0"/>
          <p:nvPr/>
        </p:nvPicPr>
        <p:blipFill rotWithShape="1">
          <a:blip r:embed="rId3">
            <a:alphaModFix/>
          </a:blip>
          <a:srcRect b="0" l="0" r="0" t="0"/>
          <a:stretch/>
        </p:blipFill>
        <p:spPr>
          <a:xfrm>
            <a:off x="311700" y="723438"/>
            <a:ext cx="4617549" cy="2308774"/>
          </a:xfrm>
          <a:prstGeom prst="rect">
            <a:avLst/>
          </a:prstGeom>
          <a:noFill/>
          <a:ln>
            <a:noFill/>
          </a:ln>
        </p:spPr>
      </p:pic>
      <p:sp>
        <p:nvSpPr>
          <p:cNvPr id="173" name="Google Shape;173;p8"/>
          <p:cNvSpPr txBox="1"/>
          <p:nvPr/>
        </p:nvSpPr>
        <p:spPr>
          <a:xfrm>
            <a:off x="208775" y="3618725"/>
            <a:ext cx="76521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Topographic map of the front and far sides of the Moon, in which stereo data provided elevation differences from high resolution photographs and </a:t>
            </a:r>
            <a:r>
              <a:rPr b="0" i="0" lang="en" sz="1400" u="sng" cap="none" strike="noStrike">
                <a:solidFill>
                  <a:schemeClr val="dk1"/>
                </a:solidFill>
                <a:latin typeface="Arial"/>
                <a:ea typeface="Arial"/>
                <a:cs typeface="Arial"/>
                <a:sym typeface="Arial"/>
              </a:rPr>
              <a:t>radar </a:t>
            </a:r>
            <a:r>
              <a:rPr b="0" i="0" lang="en" sz="1400" u="none" cap="none" strike="noStrike">
                <a:solidFill>
                  <a:schemeClr val="dk1"/>
                </a:solidFill>
                <a:latin typeface="Arial"/>
                <a:ea typeface="Arial"/>
                <a:cs typeface="Arial"/>
                <a:sym typeface="Arial"/>
              </a:rPr>
              <a:t>altimetry data, acquired by the Clementine spacecraft as it orbited the lunar surface.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 name="Google Shape;174;p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6</a:t>
            </a:r>
            <a:endParaRPr b="0" i="0" sz="1400" u="none" cap="none" strike="noStrike">
              <a:solidFill>
                <a:schemeClr val="dk1"/>
              </a:solidFill>
              <a:latin typeface="Arial"/>
              <a:ea typeface="Arial"/>
              <a:cs typeface="Arial"/>
              <a:sym typeface="Arial"/>
            </a:endParaRPr>
          </a:p>
        </p:txBody>
      </p:sp>
      <p:pic>
        <p:nvPicPr>
          <p:cNvPr id="175" name="Google Shape;175;p8"/>
          <p:cNvPicPr preferRelativeResize="0"/>
          <p:nvPr/>
        </p:nvPicPr>
        <p:blipFill rotWithShape="1">
          <a:blip r:embed="rId4">
            <a:alphaModFix/>
          </a:blip>
          <a:srcRect b="0" l="0" r="0" t="0"/>
          <a:stretch/>
        </p:blipFill>
        <p:spPr>
          <a:xfrm>
            <a:off x="5706454" y="507300"/>
            <a:ext cx="2742296" cy="2464649"/>
          </a:xfrm>
          <a:prstGeom prst="rect">
            <a:avLst/>
          </a:prstGeom>
          <a:noFill/>
          <a:ln>
            <a:noFill/>
          </a:ln>
        </p:spPr>
      </p:pic>
      <p:sp>
        <p:nvSpPr>
          <p:cNvPr id="176" name="Google Shape;176;p8"/>
          <p:cNvSpPr txBox="1"/>
          <p:nvPr/>
        </p:nvSpPr>
        <p:spPr>
          <a:xfrm>
            <a:off x="5706450" y="297195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stereo data </a:t>
            </a:r>
            <a:endParaRPr b="0" i="0" sz="1400" u="none" cap="none" strike="noStrike">
              <a:solidFill>
                <a:srgbClr val="000000"/>
              </a:solidFill>
              <a:latin typeface="Arial"/>
              <a:ea typeface="Arial"/>
              <a:cs typeface="Arial"/>
              <a:sym typeface="Arial"/>
            </a:endParaRPr>
          </a:p>
        </p:txBody>
      </p:sp>
      <p:pic>
        <p:nvPicPr>
          <p:cNvPr id="177" name="Google Shape;177;p8"/>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idx="1" type="body"/>
          </p:nvPr>
        </p:nvSpPr>
        <p:spPr>
          <a:xfrm>
            <a:off x="311700" y="7238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Lunar minerals do not react appreciably with the Earth’s atmosphere, although akaganeite (FeO(OH)) was found on the surface of one Apollo 16 breccia. Slow oxidation of metallic Fe grains does occur, but the classic problem of catalytic oxidation by lawrencite (FeCl 2 ) does not seem to be the problem that it is with some meteorites. The Apollo Lunar Sample Collection is preserved in dry nitrogen cabinets.</a:t>
            </a:r>
            <a:endParaRPr/>
          </a:p>
        </p:txBody>
      </p:sp>
      <p:sp>
        <p:nvSpPr>
          <p:cNvPr id="183" name="Google Shape;183;p9"/>
          <p:cNvSpPr txBox="1"/>
          <p:nvPr>
            <p:ph idx="1" type="body"/>
          </p:nvPr>
        </p:nvSpPr>
        <p:spPr>
          <a:xfrm>
            <a:off x="311700" y="3182275"/>
            <a:ext cx="8520600" cy="1541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400"/>
              <a:t>To know more about the image in detail- </a:t>
            </a:r>
            <a:r>
              <a:rPr lang="en" sz="1400" u="sng">
                <a:solidFill>
                  <a:schemeClr val="hlink"/>
                </a:solidFill>
                <a:hlinkClick r:id="rId3"/>
              </a:rPr>
              <a:t>https://astrogeology.usgs.gov/search/map/Moon/Geology/Unified_Geologic_Map_of_the_Moon_GIS_v2</a:t>
            </a:r>
            <a:r>
              <a:rPr lang="en" sz="1400"/>
              <a:t> </a:t>
            </a:r>
            <a:endParaRPr sz="1400"/>
          </a:p>
        </p:txBody>
      </p:sp>
      <p:sp>
        <p:nvSpPr>
          <p:cNvPr id="184" name="Google Shape;184;p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7</a:t>
            </a:r>
            <a:endParaRPr b="0" i="0" sz="1400" u="none" cap="none" strike="noStrike">
              <a:solidFill>
                <a:schemeClr val="dk1"/>
              </a:solidFill>
              <a:latin typeface="Arial"/>
              <a:ea typeface="Arial"/>
              <a:cs typeface="Arial"/>
              <a:sym typeface="Arial"/>
            </a:endParaRPr>
          </a:p>
        </p:txBody>
      </p:sp>
      <p:pic>
        <p:nvPicPr>
          <p:cNvPr id="185" name="Google Shape;185;p9"/>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 of minerals reported in Lunar samples </a:t>
            </a:r>
            <a:endParaRPr/>
          </a:p>
        </p:txBody>
      </p:sp>
      <p:pic>
        <p:nvPicPr>
          <p:cNvPr id="191" name="Google Shape;191;p10"/>
          <p:cNvPicPr preferRelativeResize="0"/>
          <p:nvPr/>
        </p:nvPicPr>
        <p:blipFill rotWithShape="1">
          <a:blip r:embed="rId3">
            <a:alphaModFix/>
          </a:blip>
          <a:srcRect b="0" l="0" r="0" t="0"/>
          <a:stretch/>
        </p:blipFill>
        <p:spPr>
          <a:xfrm>
            <a:off x="311688" y="1170113"/>
            <a:ext cx="3495675" cy="1533525"/>
          </a:xfrm>
          <a:prstGeom prst="rect">
            <a:avLst/>
          </a:prstGeom>
          <a:noFill/>
          <a:ln>
            <a:noFill/>
          </a:ln>
        </p:spPr>
      </p:pic>
      <p:pic>
        <p:nvPicPr>
          <p:cNvPr id="192" name="Google Shape;192;p10"/>
          <p:cNvPicPr preferRelativeResize="0"/>
          <p:nvPr/>
        </p:nvPicPr>
        <p:blipFill rotWithShape="1">
          <a:blip r:embed="rId4">
            <a:alphaModFix/>
          </a:blip>
          <a:srcRect b="0" l="0" r="0" t="0"/>
          <a:stretch/>
        </p:blipFill>
        <p:spPr>
          <a:xfrm>
            <a:off x="4171000" y="1073675"/>
            <a:ext cx="3288328" cy="3271350"/>
          </a:xfrm>
          <a:prstGeom prst="rect">
            <a:avLst/>
          </a:prstGeom>
          <a:noFill/>
          <a:ln>
            <a:noFill/>
          </a:ln>
        </p:spPr>
      </p:pic>
      <p:pic>
        <p:nvPicPr>
          <p:cNvPr id="193" name="Google Shape;193;p10"/>
          <p:cNvPicPr preferRelativeResize="0"/>
          <p:nvPr/>
        </p:nvPicPr>
        <p:blipFill rotWithShape="1">
          <a:blip r:embed="rId5">
            <a:alphaModFix/>
          </a:blip>
          <a:srcRect b="0" l="0" r="0" t="0"/>
          <a:stretch/>
        </p:blipFill>
        <p:spPr>
          <a:xfrm>
            <a:off x="311688" y="2856038"/>
            <a:ext cx="3600450" cy="1743075"/>
          </a:xfrm>
          <a:prstGeom prst="rect">
            <a:avLst/>
          </a:prstGeom>
          <a:noFill/>
          <a:ln>
            <a:noFill/>
          </a:ln>
        </p:spPr>
      </p:pic>
      <p:sp>
        <p:nvSpPr>
          <p:cNvPr id="194" name="Google Shape;194;p1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8</a:t>
            </a:r>
            <a:endParaRPr b="0" i="0" sz="1400" u="none" cap="none" strike="noStrike">
              <a:solidFill>
                <a:schemeClr val="dk1"/>
              </a:solidFill>
              <a:latin typeface="Arial"/>
              <a:ea typeface="Arial"/>
              <a:cs typeface="Arial"/>
              <a:sym typeface="Arial"/>
            </a:endParaRPr>
          </a:p>
        </p:txBody>
      </p:sp>
      <p:pic>
        <p:nvPicPr>
          <p:cNvPr id="195" name="Google Shape;195;p10"/>
          <p:cNvPicPr preferRelativeResize="0"/>
          <p:nvPr/>
        </p:nvPicPr>
        <p:blipFill rotWithShape="1">
          <a:blip r:embed="rId6">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0cc6f975ff_0_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72839"/>
              <a:buNone/>
            </a:pPr>
            <a:r>
              <a:rPr lang="en" sz="1800">
                <a:solidFill>
                  <a:schemeClr val="lt2"/>
                </a:solidFill>
              </a:rPr>
              <a:t>Uses of Olivine</a:t>
            </a:r>
            <a:endParaRPr/>
          </a:p>
        </p:txBody>
      </p:sp>
      <p:sp>
        <p:nvSpPr>
          <p:cNvPr id="201" name="Google Shape;201;g10cc6f975ff_0_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Most olivine is used in metallurgical processes as a slag conditioner. High-magnesium olivine (forsterite) is added to blast furnaces to remove impurities from steel and to form a slag.</a:t>
            </a:r>
            <a:endParaRPr/>
          </a:p>
        </p:txBody>
      </p:sp>
      <p:pic>
        <p:nvPicPr>
          <p:cNvPr id="202" name="Google Shape;202;g10cc6f975ff_0_82"/>
          <p:cNvPicPr preferRelativeResize="0"/>
          <p:nvPr/>
        </p:nvPicPr>
        <p:blipFill rotWithShape="1">
          <a:blip r:embed="rId3">
            <a:alphaModFix/>
          </a:blip>
          <a:srcRect b="0" l="0" r="0" t="0"/>
          <a:stretch/>
        </p:blipFill>
        <p:spPr>
          <a:xfrm>
            <a:off x="5328563" y="2368588"/>
            <a:ext cx="2085975" cy="2200275"/>
          </a:xfrm>
          <a:prstGeom prst="rect">
            <a:avLst/>
          </a:prstGeom>
          <a:noFill/>
          <a:ln>
            <a:noFill/>
          </a:ln>
        </p:spPr>
      </p:pic>
      <p:pic>
        <p:nvPicPr>
          <p:cNvPr id="203" name="Google Shape;203;g10cc6f975ff_0_82"/>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0cc6f975ff_0_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72839"/>
              <a:buNone/>
            </a:pPr>
            <a:r>
              <a:rPr lang="en" sz="1800">
                <a:solidFill>
                  <a:schemeClr val="lt2"/>
                </a:solidFill>
              </a:rPr>
              <a:t>Plagioclase </a:t>
            </a:r>
            <a:endParaRPr/>
          </a:p>
        </p:txBody>
      </p:sp>
      <p:sp>
        <p:nvSpPr>
          <p:cNvPr id="209" name="Google Shape;209;g10cc6f975ff_0_89"/>
          <p:cNvSpPr txBox="1"/>
          <p:nvPr>
            <p:ph idx="1" type="body"/>
          </p:nvPr>
        </p:nvSpPr>
        <p:spPr>
          <a:xfrm>
            <a:off x="311700" y="1152475"/>
            <a:ext cx="38562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n"/>
              <a:t>Plagioclase is used in the manufacture of glass and ceramics; the iridescent varieties peristerite and labradorite are valued as gemstones or ornamental material. The primary importance of plagioclase, however, derives from its role in rock formation.</a:t>
            </a:r>
            <a:endParaRPr/>
          </a:p>
        </p:txBody>
      </p:sp>
      <p:pic>
        <p:nvPicPr>
          <p:cNvPr id="210" name="Google Shape;210;g10cc6f975ff_0_89"/>
          <p:cNvPicPr preferRelativeResize="0"/>
          <p:nvPr/>
        </p:nvPicPr>
        <p:blipFill rotWithShape="1">
          <a:blip r:embed="rId3">
            <a:alphaModFix/>
          </a:blip>
          <a:srcRect b="0" l="0" r="0" t="0"/>
          <a:stretch/>
        </p:blipFill>
        <p:spPr>
          <a:xfrm>
            <a:off x="4804075" y="1017725"/>
            <a:ext cx="4339925" cy="2390750"/>
          </a:xfrm>
          <a:prstGeom prst="rect">
            <a:avLst/>
          </a:prstGeom>
          <a:noFill/>
          <a:ln>
            <a:noFill/>
          </a:ln>
          <a:effectLst>
            <a:outerShdw blurRad="57150" rotWithShape="0" algn="bl" dir="5400000" dist="19050">
              <a:srgbClr val="000000">
                <a:alpha val="49411"/>
              </a:srgbClr>
            </a:outerShdw>
            <a:reflection blurRad="0" dir="5400000" dist="38100" endA="0" endPos="30000" fadeDir="5400012" kx="0" rotWithShape="0" algn="bl" stPos="0" sy="-100000" ky="0"/>
          </a:effectLst>
        </p:spPr>
      </p:pic>
      <p:pic>
        <p:nvPicPr>
          <p:cNvPr id="211" name="Google Shape;211;g10cc6f975ff_0_89"/>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Lunar Environment and gravity</a:t>
            </a:r>
            <a:endParaRPr/>
          </a:p>
        </p:txBody>
      </p:sp>
      <p:sp>
        <p:nvSpPr>
          <p:cNvPr id="217" name="Google Shape;21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BDC1C6"/>
                </a:solidFill>
              </a:rPr>
              <a:t>Earth's Moon is the only place beyond Earth where humans have set foot. </a:t>
            </a:r>
            <a:r>
              <a:rPr lang="en">
                <a:solidFill>
                  <a:srgbClr val="BDC1C6"/>
                </a:solidFill>
                <a:highlight>
                  <a:srgbClr val="202124"/>
                </a:highlight>
              </a:rPr>
              <a:t>The Earth's moon presents a </a:t>
            </a:r>
            <a:r>
              <a:rPr b="1" lang="en">
                <a:solidFill>
                  <a:srgbClr val="BDC1C6"/>
                </a:solidFill>
                <a:highlight>
                  <a:srgbClr val="202124"/>
                </a:highlight>
              </a:rPr>
              <a:t>hostile environment. </a:t>
            </a:r>
            <a:endParaRPr b="1">
              <a:solidFill>
                <a:srgbClr val="BDC1C6"/>
              </a:solidFill>
              <a:highlight>
                <a:srgbClr val="202124"/>
              </a:highlight>
            </a:endParaRPr>
          </a:p>
          <a:p>
            <a:pPr indent="0" lvl="0" marL="0" rtl="0" algn="l">
              <a:lnSpc>
                <a:spcPct val="115000"/>
              </a:lnSpc>
              <a:spcBef>
                <a:spcPts val="1200"/>
              </a:spcBef>
              <a:spcAft>
                <a:spcPts val="0"/>
              </a:spcAft>
              <a:buSzPts val="1800"/>
              <a:buNone/>
            </a:pPr>
            <a:r>
              <a:t/>
            </a:r>
            <a:endParaRPr b="1">
              <a:solidFill>
                <a:srgbClr val="BDC1C6"/>
              </a:solidFill>
              <a:highlight>
                <a:srgbClr val="202124"/>
              </a:highlight>
            </a:endParaRPr>
          </a:p>
          <a:p>
            <a:pPr indent="0" lvl="0" marL="0" rtl="0" algn="l">
              <a:lnSpc>
                <a:spcPct val="115000"/>
              </a:lnSpc>
              <a:spcBef>
                <a:spcPts val="1200"/>
              </a:spcBef>
              <a:spcAft>
                <a:spcPts val="1200"/>
              </a:spcAft>
              <a:buSzPts val="1800"/>
              <a:buNone/>
            </a:pPr>
            <a:r>
              <a:t/>
            </a:r>
            <a:endParaRPr sz="1750">
              <a:solidFill>
                <a:srgbClr val="BDC1C6"/>
              </a:solidFill>
            </a:endParaRPr>
          </a:p>
        </p:txBody>
      </p:sp>
      <p:sp>
        <p:nvSpPr>
          <p:cNvPr id="218" name="Google Shape;218;p11"/>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9</a:t>
            </a:r>
            <a:endParaRPr b="0" i="0" sz="1400" u="none" cap="none" strike="noStrike">
              <a:solidFill>
                <a:schemeClr val="dk1"/>
              </a:solidFill>
              <a:latin typeface="Arial"/>
              <a:ea typeface="Arial"/>
              <a:cs typeface="Arial"/>
              <a:sym typeface="Arial"/>
            </a:endParaRPr>
          </a:p>
        </p:txBody>
      </p:sp>
      <p:pic>
        <p:nvPicPr>
          <p:cNvPr id="219" name="Google Shape;219;p11"/>
          <p:cNvPicPr preferRelativeResize="0"/>
          <p:nvPr/>
        </p:nvPicPr>
        <p:blipFill rotWithShape="1">
          <a:blip r:embed="rId3">
            <a:alphaModFix/>
          </a:blip>
          <a:srcRect b="0" l="0" r="0" t="0"/>
          <a:stretch/>
        </p:blipFill>
        <p:spPr>
          <a:xfrm>
            <a:off x="1873346" y="1896175"/>
            <a:ext cx="4987125" cy="2808025"/>
          </a:xfrm>
          <a:prstGeom prst="rect">
            <a:avLst/>
          </a:prstGeom>
          <a:noFill/>
          <a:ln>
            <a:noFill/>
          </a:ln>
        </p:spPr>
      </p:pic>
      <p:pic>
        <p:nvPicPr>
          <p:cNvPr id="220" name="Google Shape;220;p11"/>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INDEX</a:t>
            </a:r>
            <a:endParaRPr/>
          </a:p>
        </p:txBody>
      </p:sp>
      <p:sp>
        <p:nvSpPr>
          <p:cNvPr id="62" name="Google Shape;6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247">
                <a:solidFill>
                  <a:srgbClr val="FCFCFC"/>
                </a:solidFill>
                <a:highlight>
                  <a:schemeClr val="lt1"/>
                </a:highlight>
              </a:rPr>
              <a:t>1). Introduction of whole project, how will everything proceed?</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2). Why moon is important? </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3). Previous and Upcoming Moon missions</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4). Lunar Mineralogy</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5). Lunar Environment and gravity</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6). Brief intro of a typical lunar rover</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7). Importance of autonomous rovers</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8). How machine vision works?</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9). What we will cover in this project </a:t>
            </a:r>
            <a:endParaRPr sz="1247">
              <a:solidFill>
                <a:srgbClr val="FCFCFC"/>
              </a:solidFill>
              <a:highlight>
                <a:schemeClr val="lt1"/>
              </a:highlight>
            </a:endParaRPr>
          </a:p>
          <a:p>
            <a:pPr indent="0" lvl="0" marL="0" rtl="0" algn="l">
              <a:lnSpc>
                <a:spcPct val="95000"/>
              </a:lnSpc>
              <a:spcBef>
                <a:spcPts val="0"/>
              </a:spcBef>
              <a:spcAft>
                <a:spcPts val="0"/>
              </a:spcAft>
              <a:buSzPts val="935"/>
              <a:buNone/>
            </a:pPr>
            <a:r>
              <a:t/>
            </a:r>
            <a:endParaRPr sz="1035">
              <a:solidFill>
                <a:srgbClr val="FCFCFC"/>
              </a:solidFill>
              <a:highlight>
                <a:schemeClr val="lt1"/>
              </a:highlight>
            </a:endParaRPr>
          </a:p>
          <a:p>
            <a:pPr indent="0" lvl="0" marL="0" rtl="0" algn="l">
              <a:lnSpc>
                <a:spcPct val="95000"/>
              </a:lnSpc>
              <a:spcBef>
                <a:spcPts val="0"/>
              </a:spcBef>
              <a:spcAft>
                <a:spcPts val="0"/>
              </a:spcAft>
              <a:buSzPts val="935"/>
              <a:buNone/>
            </a:pPr>
            <a:r>
              <a:rPr lang="en" sz="1247">
                <a:solidFill>
                  <a:srgbClr val="FCFCFC"/>
                </a:solidFill>
                <a:highlight>
                  <a:schemeClr val="lt1"/>
                </a:highlight>
              </a:rPr>
              <a:t>10). Advice for the further progress in the project</a:t>
            </a:r>
            <a:endParaRPr sz="1247">
              <a:solidFill>
                <a:srgbClr val="FCFCFC"/>
              </a:solidFill>
              <a:highlight>
                <a:schemeClr val="lt1"/>
              </a:highlight>
            </a:endParaRPr>
          </a:p>
          <a:p>
            <a:pPr indent="0" lvl="0" marL="0" rtl="0" algn="l">
              <a:lnSpc>
                <a:spcPct val="95000"/>
              </a:lnSpc>
              <a:spcBef>
                <a:spcPts val="0"/>
              </a:spcBef>
              <a:spcAft>
                <a:spcPts val="1200"/>
              </a:spcAft>
              <a:buSzPts val="935"/>
              <a:buNone/>
            </a:pPr>
            <a:r>
              <a:t/>
            </a:r>
            <a:endParaRPr sz="1530"/>
          </a:p>
        </p:txBody>
      </p:sp>
      <p:pic>
        <p:nvPicPr>
          <p:cNvPr id="63" name="Google Shape;63;p2"/>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0cc6f975ff_0_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Lunar Environment and gravity</a:t>
            </a:r>
            <a:endParaRPr/>
          </a:p>
        </p:txBody>
      </p:sp>
      <p:sp>
        <p:nvSpPr>
          <p:cNvPr id="226" name="Google Shape;226;g10cc6f975ff_0_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b="1" lang="en">
                <a:solidFill>
                  <a:srgbClr val="BDC1C6"/>
                </a:solidFill>
                <a:highlight>
                  <a:srgbClr val="202124"/>
                </a:highlight>
              </a:rPr>
              <a:t>T</a:t>
            </a:r>
            <a:r>
              <a:rPr lang="en">
                <a:solidFill>
                  <a:srgbClr val="BDC1C6"/>
                </a:solidFill>
                <a:highlight>
                  <a:srgbClr val="202124"/>
                </a:highlight>
              </a:rPr>
              <a:t>he moon's surface is covered with a thin layer of fine, charged, reactive dust capable of entering habitats, and vehicle compartments, where it can cause crew member health problems.</a:t>
            </a:r>
            <a:endParaRPr b="1">
              <a:solidFill>
                <a:srgbClr val="BDC1C6"/>
              </a:solidFill>
              <a:highlight>
                <a:srgbClr val="202124"/>
              </a:highlight>
            </a:endParaRPr>
          </a:p>
          <a:p>
            <a:pPr indent="0" lvl="0" marL="0" rtl="0" algn="l">
              <a:lnSpc>
                <a:spcPct val="115000"/>
              </a:lnSpc>
              <a:spcBef>
                <a:spcPts val="1200"/>
              </a:spcBef>
              <a:spcAft>
                <a:spcPts val="1200"/>
              </a:spcAft>
              <a:buSzPts val="1800"/>
              <a:buNone/>
            </a:pPr>
            <a:r>
              <a:t/>
            </a:r>
            <a:endParaRPr sz="1750">
              <a:solidFill>
                <a:srgbClr val="BDC1C6"/>
              </a:solidFill>
            </a:endParaRPr>
          </a:p>
        </p:txBody>
      </p:sp>
      <p:sp>
        <p:nvSpPr>
          <p:cNvPr id="227" name="Google Shape;227;g10cc6f975ff_0_9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9</a:t>
            </a:r>
            <a:endParaRPr b="0" i="0" sz="1400" u="none" cap="none" strike="noStrike">
              <a:solidFill>
                <a:schemeClr val="dk1"/>
              </a:solidFill>
              <a:latin typeface="Arial"/>
              <a:ea typeface="Arial"/>
              <a:cs typeface="Arial"/>
              <a:sym typeface="Arial"/>
            </a:endParaRPr>
          </a:p>
        </p:txBody>
      </p:sp>
      <p:pic>
        <p:nvPicPr>
          <p:cNvPr id="228" name="Google Shape;228;g10cc6f975ff_0_98"/>
          <p:cNvPicPr preferRelativeResize="0"/>
          <p:nvPr/>
        </p:nvPicPr>
        <p:blipFill rotWithShape="1">
          <a:blip r:embed="rId3">
            <a:alphaModFix/>
          </a:blip>
          <a:srcRect b="0" l="0" r="0" t="0"/>
          <a:stretch/>
        </p:blipFill>
        <p:spPr>
          <a:xfrm>
            <a:off x="423975" y="2224900"/>
            <a:ext cx="3743774" cy="2803850"/>
          </a:xfrm>
          <a:prstGeom prst="rect">
            <a:avLst/>
          </a:prstGeom>
          <a:noFill/>
          <a:ln>
            <a:noFill/>
          </a:ln>
        </p:spPr>
      </p:pic>
      <p:pic>
        <p:nvPicPr>
          <p:cNvPr id="229" name="Google Shape;229;g10cc6f975ff_0_98"/>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1400"/>
              </a:spcBef>
              <a:spcAft>
                <a:spcPts val="0"/>
              </a:spcAft>
              <a:buSzPct val="107692"/>
              <a:buNone/>
            </a:pPr>
            <a:r>
              <a:rPr lang="en" sz="2888"/>
              <a:t> SOIL COMPOSITION</a:t>
            </a:r>
            <a:endParaRPr sz="2888"/>
          </a:p>
          <a:p>
            <a:pPr indent="0" lvl="0" marL="0" rtl="0" algn="l">
              <a:lnSpc>
                <a:spcPct val="100000"/>
              </a:lnSpc>
              <a:spcBef>
                <a:spcPts val="400"/>
              </a:spcBef>
              <a:spcAft>
                <a:spcPts val="0"/>
              </a:spcAft>
              <a:buSzPct val="111111"/>
              <a:buNone/>
            </a:pPr>
            <a:r>
              <a:t/>
            </a:r>
            <a:endParaRPr/>
          </a:p>
        </p:txBody>
      </p:sp>
      <p:sp>
        <p:nvSpPr>
          <p:cNvPr id="235" name="Google Shape;23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BDC1C6"/>
                </a:solidFill>
              </a:rPr>
              <a:t>The lunar regolith is chemically composed of several elements and compounds in varying concentrations. </a:t>
            </a:r>
            <a:endParaRPr>
              <a:solidFill>
                <a:srgbClr val="BDC1C6"/>
              </a:solidFill>
            </a:endParaRPr>
          </a:p>
          <a:p>
            <a:pPr indent="0" lvl="0" marL="0" rtl="0" algn="l">
              <a:lnSpc>
                <a:spcPct val="115000"/>
              </a:lnSpc>
              <a:spcBef>
                <a:spcPts val="1200"/>
              </a:spcBef>
              <a:spcAft>
                <a:spcPts val="1200"/>
              </a:spcAft>
              <a:buSzPts val="1800"/>
              <a:buNone/>
            </a:pPr>
            <a:r>
              <a:t/>
            </a:r>
            <a:endParaRPr>
              <a:solidFill>
                <a:srgbClr val="BDC1C6"/>
              </a:solidFill>
            </a:endParaRPr>
          </a:p>
        </p:txBody>
      </p:sp>
      <p:sp>
        <p:nvSpPr>
          <p:cNvPr id="236" name="Google Shape;236;p12"/>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10</a:t>
            </a:r>
            <a:endParaRPr b="0" i="0" sz="1400" u="none" cap="none" strike="noStrike">
              <a:solidFill>
                <a:schemeClr val="dk1"/>
              </a:solidFill>
              <a:latin typeface="Arial"/>
              <a:ea typeface="Arial"/>
              <a:cs typeface="Arial"/>
              <a:sym typeface="Arial"/>
            </a:endParaRPr>
          </a:p>
        </p:txBody>
      </p:sp>
      <p:pic>
        <p:nvPicPr>
          <p:cNvPr id="237" name="Google Shape;237;p12"/>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0cc6f975ff_0_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1400"/>
              </a:spcBef>
              <a:spcAft>
                <a:spcPts val="0"/>
              </a:spcAft>
              <a:buSzPct val="107691"/>
              <a:buNone/>
            </a:pPr>
            <a:r>
              <a:rPr lang="en" sz="2888"/>
              <a:t> SOIL COMPOSITION</a:t>
            </a:r>
            <a:endParaRPr sz="2888"/>
          </a:p>
          <a:p>
            <a:pPr indent="0" lvl="0" marL="0" rtl="0" algn="l">
              <a:lnSpc>
                <a:spcPct val="100000"/>
              </a:lnSpc>
              <a:spcBef>
                <a:spcPts val="400"/>
              </a:spcBef>
              <a:spcAft>
                <a:spcPts val="0"/>
              </a:spcAft>
              <a:buSzPct val="111111"/>
              <a:buNone/>
            </a:pPr>
            <a:r>
              <a:t/>
            </a:r>
            <a:endParaRPr/>
          </a:p>
        </p:txBody>
      </p:sp>
      <p:sp>
        <p:nvSpPr>
          <p:cNvPr id="243" name="Google Shape;243;g10cc6f975ff_0_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BDC1C6"/>
                </a:solidFill>
              </a:rPr>
              <a:t>The lunar regolith is chemically composed of several elements and compounds in varying concentrations. </a:t>
            </a:r>
            <a:endParaRPr>
              <a:solidFill>
                <a:srgbClr val="BDC1C6"/>
              </a:solidFill>
            </a:endParaRPr>
          </a:p>
          <a:p>
            <a:pPr indent="0" lvl="0" marL="0" rtl="0" algn="l">
              <a:lnSpc>
                <a:spcPct val="115000"/>
              </a:lnSpc>
              <a:spcBef>
                <a:spcPts val="1200"/>
              </a:spcBef>
              <a:spcAft>
                <a:spcPts val="1200"/>
              </a:spcAft>
              <a:buSzPts val="1800"/>
              <a:buNone/>
            </a:pPr>
            <a:r>
              <a:rPr lang="en">
                <a:solidFill>
                  <a:srgbClr val="BDC1C6"/>
                </a:solidFill>
              </a:rPr>
              <a:t>The carbon, hydrogen, and nitrogen found in the soil are almost entirely due to implantation by the solar winds. </a:t>
            </a:r>
            <a:endParaRPr>
              <a:solidFill>
                <a:srgbClr val="BDC1C6"/>
              </a:solidFill>
            </a:endParaRPr>
          </a:p>
        </p:txBody>
      </p:sp>
      <p:sp>
        <p:nvSpPr>
          <p:cNvPr id="244" name="Google Shape;244;g10cc6f975ff_0_10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10</a:t>
            </a:r>
            <a:endParaRPr b="0" i="0" sz="1400" u="none" cap="none" strike="noStrike">
              <a:solidFill>
                <a:schemeClr val="dk1"/>
              </a:solidFill>
              <a:latin typeface="Arial"/>
              <a:ea typeface="Arial"/>
              <a:cs typeface="Arial"/>
              <a:sym typeface="Arial"/>
            </a:endParaRPr>
          </a:p>
        </p:txBody>
      </p:sp>
      <p:pic>
        <p:nvPicPr>
          <p:cNvPr id="245" name="Google Shape;245;g10cc6f975ff_0_108"/>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0cc6f975ff_0_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1400"/>
              </a:spcBef>
              <a:spcAft>
                <a:spcPts val="0"/>
              </a:spcAft>
              <a:buSzPct val="107691"/>
              <a:buNone/>
            </a:pPr>
            <a:r>
              <a:rPr lang="en" sz="2888"/>
              <a:t> SOIL COMPOSITION</a:t>
            </a:r>
            <a:endParaRPr sz="2888"/>
          </a:p>
          <a:p>
            <a:pPr indent="0" lvl="0" marL="0" rtl="0" algn="l">
              <a:lnSpc>
                <a:spcPct val="100000"/>
              </a:lnSpc>
              <a:spcBef>
                <a:spcPts val="400"/>
              </a:spcBef>
              <a:spcAft>
                <a:spcPts val="0"/>
              </a:spcAft>
              <a:buSzPct val="111111"/>
              <a:buNone/>
            </a:pPr>
            <a:r>
              <a:t/>
            </a:r>
            <a:endParaRPr/>
          </a:p>
        </p:txBody>
      </p:sp>
      <p:sp>
        <p:nvSpPr>
          <p:cNvPr id="251" name="Google Shape;251;g10cc6f975ff_0_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BDC1C6"/>
              </a:buClr>
              <a:buSzPts val="1200"/>
              <a:buChar char="●"/>
            </a:pPr>
            <a:r>
              <a:rPr lang="en" sz="1200">
                <a:solidFill>
                  <a:srgbClr val="BDC1C6"/>
                </a:solidFill>
              </a:rPr>
              <a:t>The lunar regolith is chemically composed of several elements and compounds in varying concentrations. </a:t>
            </a:r>
            <a:endParaRPr sz="1200">
              <a:solidFill>
                <a:srgbClr val="BDC1C6"/>
              </a:solidFill>
            </a:endParaRPr>
          </a:p>
          <a:p>
            <a:pPr indent="-304800" lvl="0" marL="457200" rtl="0" algn="l">
              <a:lnSpc>
                <a:spcPct val="115000"/>
              </a:lnSpc>
              <a:spcBef>
                <a:spcPts val="0"/>
              </a:spcBef>
              <a:spcAft>
                <a:spcPts val="0"/>
              </a:spcAft>
              <a:buClr>
                <a:srgbClr val="BDC1C6"/>
              </a:buClr>
              <a:buSzPts val="1200"/>
              <a:buChar char="●"/>
            </a:pPr>
            <a:r>
              <a:rPr lang="en" sz="1200">
                <a:solidFill>
                  <a:srgbClr val="BDC1C6"/>
                </a:solidFill>
              </a:rPr>
              <a:t>The carbon, hydrogen, and nitrogen found in the soil are almost entirely due to implantation by the solar winds. </a:t>
            </a:r>
            <a:endParaRPr sz="1200">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Unlike most Earth soils, the lunar soil has </a:t>
            </a:r>
            <a:r>
              <a:rPr lang="en" u="sng">
                <a:solidFill>
                  <a:srgbClr val="BDC1C6"/>
                </a:solidFill>
              </a:rPr>
              <a:t>high concentrations of sulfur, iron, magnesium, manganese, calcium, and nickel.</a:t>
            </a:r>
            <a:r>
              <a:rPr lang="en">
                <a:solidFill>
                  <a:srgbClr val="BDC1C6"/>
                </a:solidFill>
              </a:rPr>
              <a:t>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Many of these elements are found in oxides such as FeO, MnO, MgO, etc. Ilmenite (FeTiO3), most common in the mare regions, is the best source of in situ oxygen.</a:t>
            </a:r>
            <a:endParaRPr>
              <a:solidFill>
                <a:srgbClr val="BDC1C6"/>
              </a:solidFill>
            </a:endParaRPr>
          </a:p>
        </p:txBody>
      </p:sp>
      <p:sp>
        <p:nvSpPr>
          <p:cNvPr id="252" name="Google Shape;252;g10cc6f975ff_0_115"/>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10</a:t>
            </a:r>
            <a:endParaRPr b="0" i="0" sz="1400" u="none" cap="none" strike="noStrike">
              <a:solidFill>
                <a:schemeClr val="dk1"/>
              </a:solidFill>
              <a:latin typeface="Arial"/>
              <a:ea typeface="Arial"/>
              <a:cs typeface="Arial"/>
              <a:sym typeface="Arial"/>
            </a:endParaRPr>
          </a:p>
        </p:txBody>
      </p:sp>
      <p:pic>
        <p:nvPicPr>
          <p:cNvPr id="253" name="Google Shape;253;g10cc6f975ff_0_115"/>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ATMOSPHERE </a:t>
            </a:r>
            <a:endParaRPr/>
          </a:p>
        </p:txBody>
      </p:sp>
      <p:sp>
        <p:nvSpPr>
          <p:cNvPr id="259" name="Google Shape;25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Contrary to popular perceptions, the Moon does have an atmosphere. </a:t>
            </a:r>
            <a:endParaRPr/>
          </a:p>
          <a:p>
            <a:pPr indent="0" lvl="0" marL="0" rtl="0" algn="l">
              <a:lnSpc>
                <a:spcPct val="115000"/>
              </a:lnSpc>
              <a:spcBef>
                <a:spcPts val="1200"/>
              </a:spcBef>
              <a:spcAft>
                <a:spcPts val="0"/>
              </a:spcAft>
              <a:buSzPts val="1800"/>
              <a:buNone/>
            </a:pPr>
            <a:r>
              <a:rPr lang="en"/>
              <a:t>However, it is extremely thin. </a:t>
            </a:r>
            <a:endParaRPr/>
          </a:p>
          <a:p>
            <a:pPr indent="0" lvl="0" marL="0" rtl="0" algn="l">
              <a:lnSpc>
                <a:spcPct val="115000"/>
              </a:lnSpc>
              <a:spcBef>
                <a:spcPts val="1200"/>
              </a:spcBef>
              <a:spcAft>
                <a:spcPts val="1200"/>
              </a:spcAft>
              <a:buSzPts val="1800"/>
              <a:buNone/>
            </a:pPr>
            <a:r>
              <a:rPr lang="en"/>
              <a:t>To illustrate, the entire lunar atmosphere, compressed to Earth surface temperature and pressure, would fit into a 210 foot cube. </a:t>
            </a:r>
            <a:endParaRPr/>
          </a:p>
        </p:txBody>
      </p:sp>
      <p:sp>
        <p:nvSpPr>
          <p:cNvPr id="260" name="Google Shape;260;p14"/>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12</a:t>
            </a:r>
            <a:endParaRPr b="0" i="0" sz="1400" u="none" cap="none" strike="noStrike">
              <a:solidFill>
                <a:schemeClr val="dk1"/>
              </a:solidFill>
              <a:latin typeface="Arial"/>
              <a:ea typeface="Arial"/>
              <a:cs typeface="Arial"/>
              <a:sym typeface="Arial"/>
            </a:endParaRPr>
          </a:p>
        </p:txBody>
      </p:sp>
      <p:pic>
        <p:nvPicPr>
          <p:cNvPr id="261" name="Google Shape;261;p14"/>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cc6f975ff_0_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ATMOSPHERE </a:t>
            </a:r>
            <a:endParaRPr/>
          </a:p>
        </p:txBody>
      </p:sp>
      <p:sp>
        <p:nvSpPr>
          <p:cNvPr id="267" name="Google Shape;267;g10cc6f975ff_0_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Although the research is not complete, helium, argon, sodium, and potassium have been identified as atmospheric elements. </a:t>
            </a:r>
            <a:endParaRPr/>
          </a:p>
          <a:p>
            <a:pPr indent="0" lvl="0" marL="0" rtl="0" algn="l">
              <a:lnSpc>
                <a:spcPct val="115000"/>
              </a:lnSpc>
              <a:spcBef>
                <a:spcPts val="1200"/>
              </a:spcBef>
              <a:spcAft>
                <a:spcPts val="0"/>
              </a:spcAft>
              <a:buSzPts val="1800"/>
              <a:buNone/>
            </a:pPr>
            <a:r>
              <a:rPr lang="en"/>
              <a:t>Of these, the helium most likely comes from the solar wind, while the argon originates in the lunar interior. </a:t>
            </a:r>
            <a:endParaRPr/>
          </a:p>
          <a:p>
            <a:pPr indent="0" lvl="0" marL="0" rtl="0" algn="l">
              <a:lnSpc>
                <a:spcPct val="115000"/>
              </a:lnSpc>
              <a:spcBef>
                <a:spcPts val="1200"/>
              </a:spcBef>
              <a:spcAft>
                <a:spcPts val="1200"/>
              </a:spcAft>
              <a:buSzPts val="1800"/>
              <a:buNone/>
            </a:pPr>
            <a:r>
              <a:rPr lang="en"/>
              <a:t>The discovery of sodium and potassium gives the lunar atmosphere important (research-wise) similarities to the atmospheres of Mercury.</a:t>
            </a:r>
            <a:endParaRPr/>
          </a:p>
        </p:txBody>
      </p:sp>
      <p:sp>
        <p:nvSpPr>
          <p:cNvPr id="268" name="Google Shape;268;g10cc6f975ff_0_122"/>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12</a:t>
            </a:r>
            <a:endParaRPr b="0" i="0" sz="1400" u="none" cap="none" strike="noStrike">
              <a:solidFill>
                <a:schemeClr val="dk1"/>
              </a:solidFill>
              <a:latin typeface="Arial"/>
              <a:ea typeface="Arial"/>
              <a:cs typeface="Arial"/>
              <a:sym typeface="Arial"/>
            </a:endParaRPr>
          </a:p>
        </p:txBody>
      </p:sp>
      <p:pic>
        <p:nvPicPr>
          <p:cNvPr id="269" name="Google Shape;269;g10cc6f975ff_0_122"/>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b="0" l="0" r="0" t="0"/>
          <a:stretch/>
        </p:blipFill>
        <p:spPr>
          <a:xfrm>
            <a:off x="1094475" y="3370450"/>
            <a:ext cx="5760226" cy="1419425"/>
          </a:xfrm>
          <a:prstGeom prst="rect">
            <a:avLst/>
          </a:prstGeom>
          <a:noFill/>
          <a:ln>
            <a:noFill/>
          </a:ln>
        </p:spPr>
      </p:pic>
      <p:sp>
        <p:nvSpPr>
          <p:cNvPr id="275" name="Google Shape;275;p15"/>
          <p:cNvSpPr txBox="1"/>
          <p:nvPr/>
        </p:nvSpPr>
        <p:spPr>
          <a:xfrm>
            <a:off x="134225" y="145250"/>
            <a:ext cx="228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Radiation source on moon</a:t>
            </a:r>
            <a:endParaRPr b="0" i="0" sz="1400" u="none" cap="none" strike="noStrike">
              <a:solidFill>
                <a:schemeClr val="dk1"/>
              </a:solidFill>
              <a:latin typeface="Arial"/>
              <a:ea typeface="Arial"/>
              <a:cs typeface="Arial"/>
              <a:sym typeface="Arial"/>
            </a:endParaRPr>
          </a:p>
        </p:txBody>
      </p:sp>
      <p:sp>
        <p:nvSpPr>
          <p:cNvPr id="276" name="Google Shape;276;p15"/>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13</a:t>
            </a:r>
            <a:endParaRPr b="0" i="0" sz="1400" u="none" cap="none" strike="noStrike">
              <a:solidFill>
                <a:schemeClr val="dk1"/>
              </a:solidFill>
              <a:latin typeface="Arial"/>
              <a:ea typeface="Arial"/>
              <a:cs typeface="Arial"/>
              <a:sym typeface="Arial"/>
            </a:endParaRPr>
          </a:p>
        </p:txBody>
      </p:sp>
      <p:pic>
        <p:nvPicPr>
          <p:cNvPr id="277" name="Google Shape;277;p15"/>
          <p:cNvPicPr preferRelativeResize="0"/>
          <p:nvPr/>
        </p:nvPicPr>
        <p:blipFill rotWithShape="1">
          <a:blip r:embed="rId4">
            <a:alphaModFix/>
          </a:blip>
          <a:srcRect b="0" l="1729" r="0" t="0"/>
          <a:stretch/>
        </p:blipFill>
        <p:spPr>
          <a:xfrm>
            <a:off x="1567425" y="545450"/>
            <a:ext cx="4814326" cy="2567175"/>
          </a:xfrm>
          <a:prstGeom prst="rect">
            <a:avLst/>
          </a:prstGeom>
          <a:noFill/>
          <a:ln>
            <a:noFill/>
          </a:ln>
        </p:spPr>
      </p:pic>
      <p:pic>
        <p:nvPicPr>
          <p:cNvPr id="278" name="Google Shape;278;p15"/>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Brief intro of a typical lunar rover</a:t>
            </a:r>
            <a:endParaRPr/>
          </a:p>
        </p:txBody>
      </p:sp>
      <p:sp>
        <p:nvSpPr>
          <p:cNvPr id="284" name="Google Shape;28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BDC1C6"/>
              </a:buClr>
              <a:buSzPts val="1800"/>
              <a:buChar char="●"/>
            </a:pPr>
            <a:r>
              <a:rPr lang="en">
                <a:solidFill>
                  <a:srgbClr val="BDC1C6"/>
                </a:solidFill>
              </a:rPr>
              <a:t>The lunar roving vehicle transported two astronauts during Apollo 15,16 and 17 missions.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The LRV (Lunar roving vehicle) carried tools, scientific equipment, communications systems and gear, and lunar samples.  </a:t>
            </a:r>
            <a:endParaRPr>
              <a:solidFill>
                <a:srgbClr val="BDC1C6"/>
              </a:solidFill>
              <a:highlight>
                <a:schemeClr val="lt1"/>
              </a:highlight>
            </a:endParaRPr>
          </a:p>
          <a:p>
            <a:pPr indent="-342900" lvl="0" marL="457200" rtl="0" algn="l">
              <a:lnSpc>
                <a:spcPct val="115000"/>
              </a:lnSpc>
              <a:spcBef>
                <a:spcPts val="0"/>
              </a:spcBef>
              <a:spcAft>
                <a:spcPts val="0"/>
              </a:spcAft>
              <a:buClr>
                <a:srgbClr val="BDC1C6"/>
              </a:buClr>
              <a:buSzPts val="1800"/>
              <a:buChar char="●"/>
            </a:pPr>
            <a:r>
              <a:rPr lang="en">
                <a:solidFill>
                  <a:srgbClr val="BDC1C6"/>
                </a:solidFill>
                <a:highlight>
                  <a:schemeClr val="lt1"/>
                </a:highlight>
              </a:rPr>
              <a:t>The four-wheel, lightweight vehicle greatly extended the lunar area that could be explored by humans. </a:t>
            </a:r>
            <a:endParaRPr>
              <a:solidFill>
                <a:srgbClr val="BDC1C6"/>
              </a:solidFill>
              <a:highlight>
                <a:schemeClr val="lt1"/>
              </a:highlight>
            </a:endParaRPr>
          </a:p>
          <a:p>
            <a:pPr indent="-342900" lvl="0" marL="457200" rtl="0" algn="l">
              <a:lnSpc>
                <a:spcPct val="115000"/>
              </a:lnSpc>
              <a:spcBef>
                <a:spcPts val="0"/>
              </a:spcBef>
              <a:spcAft>
                <a:spcPts val="0"/>
              </a:spcAft>
              <a:buClr>
                <a:srgbClr val="BDC1C6"/>
              </a:buClr>
              <a:buSzPts val="1800"/>
              <a:buChar char="●"/>
            </a:pPr>
            <a:r>
              <a:rPr lang="en">
                <a:solidFill>
                  <a:srgbClr val="BDC1C6"/>
                </a:solidFill>
                <a:highlight>
                  <a:schemeClr val="lt1"/>
                </a:highlight>
              </a:rPr>
              <a:t>The LRV could be operated by either astronaut.</a:t>
            </a:r>
            <a:endParaRPr>
              <a:solidFill>
                <a:srgbClr val="BDC1C6"/>
              </a:solidFill>
              <a:highlight>
                <a:schemeClr val="lt1"/>
              </a:highlight>
            </a:endParaRPr>
          </a:p>
          <a:p>
            <a:pPr indent="0" lvl="0" marL="0" rtl="0" algn="l">
              <a:lnSpc>
                <a:spcPct val="115000"/>
              </a:lnSpc>
              <a:spcBef>
                <a:spcPts val="1200"/>
              </a:spcBef>
              <a:spcAft>
                <a:spcPts val="1200"/>
              </a:spcAft>
              <a:buSzPts val="1800"/>
              <a:buNone/>
            </a:pPr>
            <a:r>
              <a:t/>
            </a:r>
            <a:endParaRPr/>
          </a:p>
        </p:txBody>
      </p:sp>
      <p:sp>
        <p:nvSpPr>
          <p:cNvPr id="285" name="Google Shape;285;p16"/>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14</a:t>
            </a:r>
            <a:endParaRPr b="0" i="0" sz="1400" u="none" cap="none" strike="noStrike">
              <a:solidFill>
                <a:schemeClr val="dk1"/>
              </a:solidFill>
              <a:latin typeface="Arial"/>
              <a:ea typeface="Arial"/>
              <a:cs typeface="Arial"/>
              <a:sym typeface="Arial"/>
            </a:endParaRPr>
          </a:p>
        </p:txBody>
      </p:sp>
      <p:pic>
        <p:nvPicPr>
          <p:cNvPr id="286" name="Google Shape;286;p16"/>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7"/>
          <p:cNvSpPr txBox="1"/>
          <p:nvPr>
            <p:ph idx="1" type="body"/>
          </p:nvPr>
        </p:nvSpPr>
        <p:spPr>
          <a:xfrm>
            <a:off x="311700" y="528575"/>
            <a:ext cx="8520600" cy="147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BDC1C6"/>
                </a:solidFill>
                <a:highlight>
                  <a:schemeClr val="lt1"/>
                </a:highlight>
              </a:rPr>
              <a:t>The LRV was the first manned surface transportation system designed to operate on the Moon. It marked the beginning of a new technology and represented an experiment to overcome many new and challenging problems for which there was no precedent in terrestrial vehicle design and operations.</a:t>
            </a:r>
            <a:endParaRPr>
              <a:solidFill>
                <a:srgbClr val="BDC1C6"/>
              </a:solidFill>
              <a:highlight>
                <a:schemeClr val="lt1"/>
              </a:highlight>
            </a:endParaRPr>
          </a:p>
        </p:txBody>
      </p:sp>
      <p:pic>
        <p:nvPicPr>
          <p:cNvPr id="292" name="Google Shape;292;p17"/>
          <p:cNvPicPr preferRelativeResize="0"/>
          <p:nvPr/>
        </p:nvPicPr>
        <p:blipFill rotWithShape="1">
          <a:blip r:embed="rId3">
            <a:alphaModFix/>
          </a:blip>
          <a:srcRect b="0" l="0" r="0" t="0"/>
          <a:stretch/>
        </p:blipFill>
        <p:spPr>
          <a:xfrm>
            <a:off x="181200" y="2002175"/>
            <a:ext cx="4390800" cy="2994675"/>
          </a:xfrm>
          <a:prstGeom prst="rect">
            <a:avLst/>
          </a:prstGeom>
          <a:noFill/>
          <a:ln>
            <a:noFill/>
          </a:ln>
        </p:spPr>
      </p:pic>
      <p:sp>
        <p:nvSpPr>
          <p:cNvPr id="293" name="Google Shape;293;p17"/>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15</a:t>
            </a:r>
            <a:endParaRPr b="0" i="0" sz="1400" u="none" cap="none" strike="noStrike">
              <a:solidFill>
                <a:schemeClr val="dk1"/>
              </a:solidFill>
              <a:latin typeface="Arial"/>
              <a:ea typeface="Arial"/>
              <a:cs typeface="Arial"/>
              <a:sym typeface="Arial"/>
            </a:endParaRPr>
          </a:p>
        </p:txBody>
      </p:sp>
      <p:pic>
        <p:nvPicPr>
          <p:cNvPr id="294" name="Google Shape;294;p17"/>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9"/>
          <p:cNvPicPr preferRelativeResize="0"/>
          <p:nvPr/>
        </p:nvPicPr>
        <p:blipFill rotWithShape="1">
          <a:blip r:embed="rId3">
            <a:alphaModFix/>
          </a:blip>
          <a:srcRect b="0" l="0" r="0" t="0"/>
          <a:stretch/>
        </p:blipFill>
        <p:spPr>
          <a:xfrm>
            <a:off x="393263" y="401013"/>
            <a:ext cx="4067175" cy="4219575"/>
          </a:xfrm>
          <a:prstGeom prst="rect">
            <a:avLst/>
          </a:prstGeom>
          <a:noFill/>
          <a:ln>
            <a:noFill/>
          </a:ln>
        </p:spPr>
      </p:pic>
      <p:sp>
        <p:nvSpPr>
          <p:cNvPr id="300" name="Google Shape;300;p19"/>
          <p:cNvSpPr txBox="1"/>
          <p:nvPr/>
        </p:nvSpPr>
        <p:spPr>
          <a:xfrm>
            <a:off x="5021625" y="1170075"/>
            <a:ext cx="3632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More about the vehicle can be found in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https://airandspace.si.edu/explore-and-learn/topics/apollo/apollo-program/spacecraft/lrv.cfm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1" name="Google Shape;301;p1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17</a:t>
            </a:r>
            <a:endParaRPr b="0" i="0" sz="1400" u="none" cap="none" strike="noStrike">
              <a:solidFill>
                <a:schemeClr val="dk1"/>
              </a:solidFill>
              <a:latin typeface="Arial"/>
              <a:ea typeface="Arial"/>
              <a:cs typeface="Arial"/>
              <a:sym typeface="Arial"/>
            </a:endParaRPr>
          </a:p>
        </p:txBody>
      </p:sp>
      <p:pic>
        <p:nvPicPr>
          <p:cNvPr id="302" name="Google Shape;302;p19"/>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moon is important?</a:t>
            </a:r>
            <a:endParaRPr/>
          </a:p>
        </p:txBody>
      </p:sp>
      <p:sp>
        <p:nvSpPr>
          <p:cNvPr id="69" name="Google Shape;6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Distance - Closest Astronomical Object to the Earth</a:t>
            </a:r>
            <a:endParaRPr sz="1600">
              <a:solidFill>
                <a:schemeClr val="dk1"/>
              </a:solidFill>
            </a:endParaRPr>
          </a:p>
          <a:p>
            <a:pPr indent="0" lvl="0" marL="457200" rtl="0" algn="l">
              <a:lnSpc>
                <a:spcPct val="115000"/>
              </a:lnSpc>
              <a:spcBef>
                <a:spcPts val="0"/>
              </a:spcBef>
              <a:spcAft>
                <a:spcPts val="0"/>
              </a:spcAft>
              <a:buSzPts val="1800"/>
              <a:buNone/>
            </a:pPr>
            <a:r>
              <a:t/>
            </a:r>
            <a:endParaRPr sz="1600">
              <a:solidFill>
                <a:schemeClr val="dk1"/>
              </a:solidFill>
            </a:endParaRPr>
          </a:p>
        </p:txBody>
      </p:sp>
      <p:sp>
        <p:nvSpPr>
          <p:cNvPr id="70" name="Google Shape;70;p3"/>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endParaRPr b="0" i="0" sz="1400" u="none" cap="none" strike="noStrike">
              <a:solidFill>
                <a:schemeClr val="dk1"/>
              </a:solidFill>
              <a:latin typeface="Arial"/>
              <a:ea typeface="Arial"/>
              <a:cs typeface="Arial"/>
              <a:sym typeface="Arial"/>
            </a:endParaRPr>
          </a:p>
        </p:txBody>
      </p:sp>
      <p:pic>
        <p:nvPicPr>
          <p:cNvPr id="71" name="Google Shape;71;p3"/>
          <p:cNvPicPr preferRelativeResize="0"/>
          <p:nvPr/>
        </p:nvPicPr>
        <p:blipFill rotWithShape="1">
          <a:blip r:embed="rId3">
            <a:alphaModFix/>
          </a:blip>
          <a:srcRect b="0" l="0" r="0" t="0"/>
          <a:stretch/>
        </p:blipFill>
        <p:spPr>
          <a:xfrm>
            <a:off x="2117600" y="1956625"/>
            <a:ext cx="4503150" cy="3003551"/>
          </a:xfrm>
          <a:prstGeom prst="rect">
            <a:avLst/>
          </a:prstGeom>
          <a:noFill/>
          <a:ln>
            <a:noFill/>
          </a:ln>
        </p:spPr>
      </p:pic>
      <p:pic>
        <p:nvPicPr>
          <p:cNvPr id="72" name="Google Shape;72;p3"/>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0"/>
          <p:cNvPicPr preferRelativeResize="0"/>
          <p:nvPr/>
        </p:nvPicPr>
        <p:blipFill rotWithShape="1">
          <a:blip r:embed="rId3">
            <a:alphaModFix/>
          </a:blip>
          <a:srcRect b="0" l="0" r="0" t="0"/>
          <a:stretch/>
        </p:blipFill>
        <p:spPr>
          <a:xfrm>
            <a:off x="762000" y="474975"/>
            <a:ext cx="3810000" cy="3105150"/>
          </a:xfrm>
          <a:prstGeom prst="rect">
            <a:avLst/>
          </a:prstGeom>
          <a:noFill/>
          <a:ln>
            <a:noFill/>
          </a:ln>
        </p:spPr>
      </p:pic>
      <p:sp>
        <p:nvSpPr>
          <p:cNvPr id="308" name="Google Shape;308;p20"/>
          <p:cNvSpPr txBox="1"/>
          <p:nvPr/>
        </p:nvSpPr>
        <p:spPr>
          <a:xfrm>
            <a:off x="5314150" y="926325"/>
            <a:ext cx="3400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LVR description: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https://airandspace.si.edu/explore-and-learn/topics/apollo/apollo-program/spacecraft/lrv.cfm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2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18</a:t>
            </a:r>
            <a:endParaRPr b="0" i="0" sz="1400" u="none" cap="none" strike="noStrike">
              <a:solidFill>
                <a:schemeClr val="dk1"/>
              </a:solidFill>
              <a:latin typeface="Arial"/>
              <a:ea typeface="Arial"/>
              <a:cs typeface="Arial"/>
              <a:sym typeface="Arial"/>
            </a:endParaRPr>
          </a:p>
        </p:txBody>
      </p:sp>
      <p:pic>
        <p:nvPicPr>
          <p:cNvPr id="310" name="Google Shape;310;p20"/>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Importance of Autonomous Rovers </a:t>
            </a:r>
            <a:endParaRPr/>
          </a:p>
        </p:txBody>
      </p:sp>
      <p:sp>
        <p:nvSpPr>
          <p:cNvPr id="316" name="Google Shape;316;p21"/>
          <p:cNvSpPr txBox="1"/>
          <p:nvPr>
            <p:ph idx="1" type="body"/>
          </p:nvPr>
        </p:nvSpPr>
        <p:spPr>
          <a:xfrm>
            <a:off x="311700" y="1152475"/>
            <a:ext cx="8520600" cy="1988700"/>
          </a:xfrm>
          <a:prstGeom prst="rect">
            <a:avLst/>
          </a:prstGeom>
          <a:noFill/>
          <a:ln>
            <a:noFill/>
          </a:ln>
        </p:spPr>
        <p:txBody>
          <a:bodyPr anchorCtr="0" anchor="t" bIns="91425" lIns="91425" spcFirstLastPara="1" rIns="91425" wrap="square" tIns="91425">
            <a:normAutofit/>
          </a:bodyPr>
          <a:lstStyle/>
          <a:p>
            <a:pPr indent="-342898" lvl="0" marL="457200" rtl="0" algn="l">
              <a:lnSpc>
                <a:spcPct val="115000"/>
              </a:lnSpc>
              <a:spcBef>
                <a:spcPts val="0"/>
              </a:spcBef>
              <a:spcAft>
                <a:spcPts val="0"/>
              </a:spcAft>
              <a:buClr>
                <a:srgbClr val="BDC1C6"/>
              </a:buClr>
              <a:buSzPts val="1800"/>
              <a:buChar char="●"/>
            </a:pPr>
            <a:r>
              <a:rPr lang="en">
                <a:solidFill>
                  <a:srgbClr val="BDC1C6"/>
                </a:solidFill>
              </a:rPr>
              <a:t>Autonomous rovers can greatly amplify the productivity of the small crew. </a:t>
            </a:r>
            <a:endParaRPr>
              <a:solidFill>
                <a:srgbClr val="BDC1C6"/>
              </a:solidFill>
            </a:endParaRPr>
          </a:p>
          <a:p>
            <a:pPr indent="0" lvl="0" marL="457200" rtl="0" algn="l">
              <a:lnSpc>
                <a:spcPct val="115000"/>
              </a:lnSpc>
              <a:spcBef>
                <a:spcPts val="0"/>
              </a:spcBef>
              <a:spcAft>
                <a:spcPts val="0"/>
              </a:spcAft>
              <a:buSzPts val="1800"/>
              <a:buNone/>
            </a:pPr>
            <a:r>
              <a:t/>
            </a:r>
            <a:endParaRPr>
              <a:solidFill>
                <a:srgbClr val="BDC1C6"/>
              </a:solidFill>
            </a:endParaRPr>
          </a:p>
        </p:txBody>
      </p:sp>
      <p:sp>
        <p:nvSpPr>
          <p:cNvPr id="317" name="Google Shape;317;p21"/>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19</a:t>
            </a:r>
            <a:endParaRPr b="0" i="0" sz="1400" u="none" cap="none" strike="noStrike">
              <a:solidFill>
                <a:schemeClr val="dk1"/>
              </a:solidFill>
              <a:latin typeface="Arial"/>
              <a:ea typeface="Arial"/>
              <a:cs typeface="Arial"/>
              <a:sym typeface="Arial"/>
            </a:endParaRPr>
          </a:p>
        </p:txBody>
      </p:sp>
      <p:pic>
        <p:nvPicPr>
          <p:cNvPr id="318" name="Google Shape;318;p21"/>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0cc6f975ff_0_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Importance of Autonomous Rovers </a:t>
            </a:r>
            <a:endParaRPr/>
          </a:p>
        </p:txBody>
      </p:sp>
      <p:sp>
        <p:nvSpPr>
          <p:cNvPr id="324" name="Google Shape;324;g10cc6f975ff_0_150"/>
          <p:cNvSpPr txBox="1"/>
          <p:nvPr>
            <p:ph idx="1" type="body"/>
          </p:nvPr>
        </p:nvSpPr>
        <p:spPr>
          <a:xfrm>
            <a:off x="311700" y="1152475"/>
            <a:ext cx="8520600" cy="1988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BDC1C6"/>
              </a:buClr>
              <a:buSzPts val="1800"/>
              <a:buChar char="●"/>
            </a:pPr>
            <a:r>
              <a:rPr lang="en">
                <a:solidFill>
                  <a:srgbClr val="BDC1C6"/>
                </a:solidFill>
              </a:rPr>
              <a:t>Autonomous rovers can greatly amplify the productivity of the small crew.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It is also advantageous for the rovers to be responsible for their own well-being. </a:t>
            </a:r>
            <a:endParaRPr>
              <a:solidFill>
                <a:srgbClr val="BDC1C6"/>
              </a:solidFill>
            </a:endParaRPr>
          </a:p>
          <a:p>
            <a:pPr indent="0" lvl="0" marL="457200" rtl="0" algn="l">
              <a:lnSpc>
                <a:spcPct val="115000"/>
              </a:lnSpc>
              <a:spcBef>
                <a:spcPts val="0"/>
              </a:spcBef>
              <a:spcAft>
                <a:spcPts val="0"/>
              </a:spcAft>
              <a:buSzPts val="1800"/>
              <a:buNone/>
            </a:pPr>
            <a:r>
              <a:t/>
            </a:r>
            <a:endParaRPr>
              <a:solidFill>
                <a:srgbClr val="BDC1C6"/>
              </a:solidFill>
            </a:endParaRPr>
          </a:p>
        </p:txBody>
      </p:sp>
      <p:sp>
        <p:nvSpPr>
          <p:cNvPr id="325" name="Google Shape;325;g10cc6f975ff_0_15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19</a:t>
            </a:r>
            <a:endParaRPr b="0" i="0" sz="1400" u="none" cap="none" strike="noStrike">
              <a:solidFill>
                <a:schemeClr val="dk1"/>
              </a:solidFill>
              <a:latin typeface="Arial"/>
              <a:ea typeface="Arial"/>
              <a:cs typeface="Arial"/>
              <a:sym typeface="Arial"/>
            </a:endParaRPr>
          </a:p>
        </p:txBody>
      </p:sp>
      <p:pic>
        <p:nvPicPr>
          <p:cNvPr id="326" name="Google Shape;326;g10cc6f975ff_0_150"/>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0cc6f975ff_0_1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Importance of Autonomous Rovers </a:t>
            </a:r>
            <a:endParaRPr/>
          </a:p>
        </p:txBody>
      </p:sp>
      <p:sp>
        <p:nvSpPr>
          <p:cNvPr id="332" name="Google Shape;332;g10cc6f975ff_0_157"/>
          <p:cNvSpPr txBox="1"/>
          <p:nvPr>
            <p:ph idx="1" type="body"/>
          </p:nvPr>
        </p:nvSpPr>
        <p:spPr>
          <a:xfrm>
            <a:off x="311700" y="1152475"/>
            <a:ext cx="8520600" cy="19887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BDC1C6"/>
              </a:buClr>
              <a:buSzPts val="1800"/>
              <a:buChar char="●"/>
            </a:pPr>
            <a:r>
              <a:rPr lang="en">
                <a:solidFill>
                  <a:srgbClr val="BDC1C6"/>
                </a:solidFill>
              </a:rPr>
              <a:t>Autonomous rovers can greatly amplify the productivity of the small crew.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It is also advantageous for the rovers to be responsible for their own well-being.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To avoid getting damaged, as well as to diagnose and correct recoverable software and hardware failures.</a:t>
            </a:r>
            <a:endParaRPr>
              <a:solidFill>
                <a:srgbClr val="BDC1C6"/>
              </a:solidFill>
            </a:endParaRPr>
          </a:p>
          <a:p>
            <a:pPr indent="0" lvl="0" marL="457200" rtl="0" algn="l">
              <a:lnSpc>
                <a:spcPct val="115000"/>
              </a:lnSpc>
              <a:spcBef>
                <a:spcPts val="0"/>
              </a:spcBef>
              <a:spcAft>
                <a:spcPts val="0"/>
              </a:spcAft>
              <a:buSzPts val="1800"/>
              <a:buNone/>
            </a:pPr>
            <a:r>
              <a:t/>
            </a:r>
            <a:endParaRPr>
              <a:solidFill>
                <a:srgbClr val="BDC1C6"/>
              </a:solidFill>
            </a:endParaRPr>
          </a:p>
        </p:txBody>
      </p:sp>
      <p:sp>
        <p:nvSpPr>
          <p:cNvPr id="333" name="Google Shape;333;g10cc6f975ff_0_157"/>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19</a:t>
            </a:r>
            <a:endParaRPr b="0" i="0" sz="1400" u="none" cap="none" strike="noStrike">
              <a:solidFill>
                <a:schemeClr val="dk1"/>
              </a:solidFill>
              <a:latin typeface="Arial"/>
              <a:ea typeface="Arial"/>
              <a:cs typeface="Arial"/>
              <a:sym typeface="Arial"/>
            </a:endParaRPr>
          </a:p>
        </p:txBody>
      </p:sp>
      <p:pic>
        <p:nvPicPr>
          <p:cNvPr id="334" name="Google Shape;334;g10cc6f975ff_0_157"/>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0cc6f975ff_0_143"/>
          <p:cNvSpPr txBox="1"/>
          <p:nvPr>
            <p:ph type="title"/>
          </p:nvPr>
        </p:nvSpPr>
        <p:spPr>
          <a:xfrm>
            <a:off x="228075" y="166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Importance of Autonomous Rovers </a:t>
            </a:r>
            <a:endParaRPr/>
          </a:p>
        </p:txBody>
      </p:sp>
      <p:sp>
        <p:nvSpPr>
          <p:cNvPr id="340" name="Google Shape;340;g10cc6f975ff_0_143"/>
          <p:cNvSpPr txBox="1"/>
          <p:nvPr>
            <p:ph idx="1" type="body"/>
          </p:nvPr>
        </p:nvSpPr>
        <p:spPr>
          <a:xfrm>
            <a:off x="311700" y="738950"/>
            <a:ext cx="8520600" cy="19887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rgbClr val="BDC1C6"/>
              </a:buClr>
              <a:buSzPct val="100000"/>
              <a:buChar char="●"/>
            </a:pPr>
            <a:r>
              <a:rPr lang="en">
                <a:solidFill>
                  <a:srgbClr val="BDC1C6"/>
                </a:solidFill>
              </a:rPr>
              <a:t>Autonomous rovers can greatly amplify the productivity of the small crew. </a:t>
            </a:r>
            <a:endParaRPr>
              <a:solidFill>
                <a:srgbClr val="BDC1C6"/>
              </a:solidFill>
            </a:endParaRPr>
          </a:p>
          <a:p>
            <a:pPr indent="-334327" lvl="0" marL="457200" rtl="0" algn="l">
              <a:lnSpc>
                <a:spcPct val="115000"/>
              </a:lnSpc>
              <a:spcBef>
                <a:spcPts val="0"/>
              </a:spcBef>
              <a:spcAft>
                <a:spcPts val="0"/>
              </a:spcAft>
              <a:buClr>
                <a:srgbClr val="BDC1C6"/>
              </a:buClr>
              <a:buSzPct val="100000"/>
              <a:buChar char="●"/>
            </a:pPr>
            <a:r>
              <a:rPr lang="en">
                <a:solidFill>
                  <a:srgbClr val="BDC1C6"/>
                </a:solidFill>
              </a:rPr>
              <a:t>It is also advantageous for the rovers to be responsible for their own well-being. </a:t>
            </a:r>
            <a:endParaRPr>
              <a:solidFill>
                <a:srgbClr val="BDC1C6"/>
              </a:solidFill>
            </a:endParaRPr>
          </a:p>
          <a:p>
            <a:pPr indent="-334327" lvl="0" marL="457200" rtl="0" algn="l">
              <a:lnSpc>
                <a:spcPct val="115000"/>
              </a:lnSpc>
              <a:spcBef>
                <a:spcPts val="0"/>
              </a:spcBef>
              <a:spcAft>
                <a:spcPts val="0"/>
              </a:spcAft>
              <a:buClr>
                <a:srgbClr val="BDC1C6"/>
              </a:buClr>
              <a:buSzPct val="100000"/>
              <a:buChar char="●"/>
            </a:pPr>
            <a:r>
              <a:rPr lang="en">
                <a:solidFill>
                  <a:srgbClr val="BDC1C6"/>
                </a:solidFill>
              </a:rPr>
              <a:t>To avoid getting damaged, as well as to diagnose and correct recoverable software and hardware failures.</a:t>
            </a:r>
            <a:endParaRPr>
              <a:solidFill>
                <a:srgbClr val="BDC1C6"/>
              </a:solidFill>
            </a:endParaRPr>
          </a:p>
          <a:p>
            <a:pPr indent="-334327" lvl="0" marL="457200" rtl="0" algn="l">
              <a:lnSpc>
                <a:spcPct val="115000"/>
              </a:lnSpc>
              <a:spcBef>
                <a:spcPts val="0"/>
              </a:spcBef>
              <a:spcAft>
                <a:spcPts val="0"/>
              </a:spcAft>
              <a:buClr>
                <a:srgbClr val="BDC1C6"/>
              </a:buClr>
              <a:buSzPct val="100000"/>
              <a:buChar char="●"/>
            </a:pPr>
            <a:r>
              <a:rPr lang="en">
                <a:solidFill>
                  <a:srgbClr val="BDC1C6"/>
                </a:solidFill>
              </a:rPr>
              <a:t>With robust autonomous rovers, the crew does not have to spend time babysitting rovers and can concentrate on survival and science.</a:t>
            </a:r>
            <a:endParaRPr>
              <a:solidFill>
                <a:srgbClr val="BDC1C6"/>
              </a:solidFill>
            </a:endParaRPr>
          </a:p>
        </p:txBody>
      </p:sp>
      <p:sp>
        <p:nvSpPr>
          <p:cNvPr id="341" name="Google Shape;341;g10cc6f975ff_0_143"/>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19</a:t>
            </a:r>
            <a:endParaRPr b="0" i="0" sz="1400" u="none" cap="none" strike="noStrike">
              <a:solidFill>
                <a:schemeClr val="dk1"/>
              </a:solidFill>
              <a:latin typeface="Arial"/>
              <a:ea typeface="Arial"/>
              <a:cs typeface="Arial"/>
              <a:sym typeface="Arial"/>
            </a:endParaRPr>
          </a:p>
        </p:txBody>
      </p:sp>
      <p:pic>
        <p:nvPicPr>
          <p:cNvPr id="342" name="Google Shape;342;g10cc6f975ff_0_143"/>
          <p:cNvPicPr preferRelativeResize="0"/>
          <p:nvPr/>
        </p:nvPicPr>
        <p:blipFill rotWithShape="1">
          <a:blip r:embed="rId3">
            <a:alphaModFix/>
          </a:blip>
          <a:srcRect b="0" l="0" r="0" t="0"/>
          <a:stretch/>
        </p:blipFill>
        <p:spPr>
          <a:xfrm>
            <a:off x="626350" y="2727650"/>
            <a:ext cx="4120494" cy="2263449"/>
          </a:xfrm>
          <a:prstGeom prst="rect">
            <a:avLst/>
          </a:prstGeom>
          <a:noFill/>
          <a:ln>
            <a:noFill/>
          </a:ln>
        </p:spPr>
      </p:pic>
      <p:pic>
        <p:nvPicPr>
          <p:cNvPr id="343" name="Google Shape;343;g10cc6f975ff_0_143"/>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Machine Vision</a:t>
            </a:r>
            <a:endParaRPr/>
          </a:p>
        </p:txBody>
      </p:sp>
      <p:sp>
        <p:nvSpPr>
          <p:cNvPr id="349" name="Google Shape;34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BDC1C6"/>
              </a:buClr>
              <a:buSzPts val="1800"/>
              <a:buChar char="●"/>
            </a:pPr>
            <a:r>
              <a:rPr lang="en">
                <a:solidFill>
                  <a:srgbClr val="BDC1C6"/>
                </a:solidFill>
              </a:rPr>
              <a:t>Machine vision is the ability of a computer to perceive its environment.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One or more video cameras are used with analog-to-digital conversion and digital signal processing.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The image data is sent to a computer or robot controller. </a:t>
            </a:r>
            <a:endParaRPr>
              <a:solidFill>
                <a:srgbClr val="BDC1C6"/>
              </a:solidFill>
            </a:endParaRPr>
          </a:p>
          <a:p>
            <a:pPr indent="-342900" lvl="0" marL="457200" rtl="0" algn="l">
              <a:lnSpc>
                <a:spcPct val="115000"/>
              </a:lnSpc>
              <a:spcBef>
                <a:spcPts val="0"/>
              </a:spcBef>
              <a:spcAft>
                <a:spcPts val="0"/>
              </a:spcAft>
              <a:buClr>
                <a:srgbClr val="BDC1C6"/>
              </a:buClr>
              <a:buSzPts val="1800"/>
              <a:buChar char="●"/>
            </a:pPr>
            <a:r>
              <a:rPr lang="en">
                <a:solidFill>
                  <a:srgbClr val="BDC1C6"/>
                </a:solidFill>
              </a:rPr>
              <a:t>It is used in a variety of industrial processes, like pattern recognition, object recognition, optical character recognition etc. </a:t>
            </a:r>
            <a:endParaRPr>
              <a:solidFill>
                <a:srgbClr val="BDC1C6"/>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u="sng">
                <a:solidFill>
                  <a:schemeClr val="hlink"/>
                </a:solidFill>
                <a:hlinkClick r:id="rId3"/>
              </a:rPr>
              <a:t>https://aijourn.com/what-is-machine-vision-everything-you-need-to-know/</a:t>
            </a:r>
            <a:endParaRPr/>
          </a:p>
          <a:p>
            <a:pPr indent="0" lvl="0" marL="0" rtl="0" algn="l">
              <a:lnSpc>
                <a:spcPct val="115000"/>
              </a:lnSpc>
              <a:spcBef>
                <a:spcPts val="1200"/>
              </a:spcBef>
              <a:spcAft>
                <a:spcPts val="1200"/>
              </a:spcAft>
              <a:buSzPts val="1800"/>
              <a:buNone/>
            </a:pPr>
            <a:r>
              <a:t/>
            </a:r>
            <a:endParaRPr/>
          </a:p>
        </p:txBody>
      </p:sp>
      <p:sp>
        <p:nvSpPr>
          <p:cNvPr id="350" name="Google Shape;350;p22"/>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20</a:t>
            </a:r>
            <a:endParaRPr b="0" i="0" sz="1400" u="none" cap="none" strike="noStrike">
              <a:solidFill>
                <a:schemeClr val="dk1"/>
              </a:solidFill>
              <a:latin typeface="Arial"/>
              <a:ea typeface="Arial"/>
              <a:cs typeface="Arial"/>
              <a:sym typeface="Arial"/>
            </a:endParaRPr>
          </a:p>
        </p:txBody>
      </p:sp>
      <p:pic>
        <p:nvPicPr>
          <p:cNvPr id="351" name="Google Shape;351;p22"/>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10cc6f975ff_0_165"/>
          <p:cNvPicPr preferRelativeResize="0"/>
          <p:nvPr/>
        </p:nvPicPr>
        <p:blipFill rotWithShape="1">
          <a:blip r:embed="rId3">
            <a:alphaModFix/>
          </a:blip>
          <a:srcRect b="0" l="0" r="0" t="0"/>
          <a:stretch/>
        </p:blipFill>
        <p:spPr>
          <a:xfrm>
            <a:off x="152400" y="152400"/>
            <a:ext cx="8738075" cy="4572925"/>
          </a:xfrm>
          <a:prstGeom prst="rect">
            <a:avLst/>
          </a:prstGeom>
          <a:noFill/>
          <a:ln>
            <a:noFill/>
          </a:ln>
        </p:spPr>
      </p:pic>
      <p:pic>
        <p:nvPicPr>
          <p:cNvPr id="357" name="Google Shape;357;g10cc6f975ff_0_165"/>
          <p:cNvPicPr preferRelativeResize="0"/>
          <p:nvPr/>
        </p:nvPicPr>
        <p:blipFill rotWithShape="1">
          <a:blip r:embed="rId4">
            <a:alphaModFix/>
          </a:blip>
          <a:srcRect b="33897" l="18683" r="19632" t="53849"/>
          <a:stretch/>
        </p:blipFill>
        <p:spPr>
          <a:xfrm>
            <a:off x="7178825" y="4839975"/>
            <a:ext cx="1711652" cy="226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Components involved in machine vision</a:t>
            </a:r>
            <a:endParaRPr/>
          </a:p>
        </p:txBody>
      </p:sp>
      <p:sp>
        <p:nvSpPr>
          <p:cNvPr id="363" name="Google Shape;363;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t/>
            </a:r>
            <a:endParaRPr>
              <a:solidFill>
                <a:schemeClr val="dk1"/>
              </a:solidFill>
            </a:endParaRPr>
          </a:p>
          <a:p>
            <a:pPr indent="0" lvl="0" marL="0" rtl="0" algn="l">
              <a:lnSpc>
                <a:spcPct val="115000"/>
              </a:lnSpc>
              <a:spcBef>
                <a:spcPts val="1200"/>
              </a:spcBef>
              <a:spcAft>
                <a:spcPts val="0"/>
              </a:spcAft>
              <a:buSzPts val="1800"/>
              <a:buNone/>
            </a:pPr>
            <a:r>
              <a:rPr lang="en">
                <a:solidFill>
                  <a:schemeClr val="dk1"/>
                </a:solidFill>
              </a:rPr>
              <a:t>These components of machine vision systems typically include the following five elements:</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The lighting system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optical system or lens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sensor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vision processing system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communications system</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sp>
        <p:nvSpPr>
          <p:cNvPr id="364" name="Google Shape;364;p23"/>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21</a:t>
            </a:r>
            <a:endParaRPr b="0" i="0" sz="1400" u="none" cap="none" strike="noStrike">
              <a:solidFill>
                <a:schemeClr val="dk1"/>
              </a:solidFill>
              <a:latin typeface="Arial"/>
              <a:ea typeface="Arial"/>
              <a:cs typeface="Arial"/>
              <a:sym typeface="Arial"/>
            </a:endParaRPr>
          </a:p>
        </p:txBody>
      </p:sp>
      <p:pic>
        <p:nvPicPr>
          <p:cNvPr id="365" name="Google Shape;365;p23"/>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Lighting</a:t>
            </a:r>
            <a:endParaRPr/>
          </a:p>
          <a:p>
            <a:pPr indent="0" lvl="0" marL="0" rtl="0" algn="l">
              <a:lnSpc>
                <a:spcPct val="100000"/>
              </a:lnSpc>
              <a:spcBef>
                <a:spcPts val="0"/>
              </a:spcBef>
              <a:spcAft>
                <a:spcPts val="0"/>
              </a:spcAft>
              <a:buSzPct val="111111"/>
              <a:buNone/>
            </a:pPr>
            <a:r>
              <a:t/>
            </a:r>
            <a:endParaRPr/>
          </a:p>
        </p:txBody>
      </p:sp>
      <p:sp>
        <p:nvSpPr>
          <p:cNvPr id="371" name="Google Shape;37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21151" lvl="0" marL="457200" rtl="0" algn="l">
              <a:lnSpc>
                <a:spcPct val="115000"/>
              </a:lnSpc>
              <a:spcBef>
                <a:spcPts val="0"/>
              </a:spcBef>
              <a:spcAft>
                <a:spcPts val="0"/>
              </a:spcAft>
              <a:buClr>
                <a:schemeClr val="dk1"/>
              </a:buClr>
              <a:buSzPts val="1458"/>
              <a:buChar char="●"/>
            </a:pPr>
            <a:r>
              <a:rPr lang="en" sz="1457">
                <a:solidFill>
                  <a:schemeClr val="dk1"/>
                </a:solidFill>
              </a:rPr>
              <a:t>The selection of lighting for use in a machine vision system should be made with the goal of maximizing the contrast for whatever features are of interest to be measured or observed while minimizing the contrast of all other features of the part. </a:t>
            </a:r>
            <a:endParaRPr sz="1457">
              <a:solidFill>
                <a:schemeClr val="dk1"/>
              </a:solidFill>
            </a:endParaRPr>
          </a:p>
          <a:p>
            <a:pPr indent="0" lvl="0" marL="457200" rtl="0" algn="l">
              <a:lnSpc>
                <a:spcPct val="115000"/>
              </a:lnSpc>
              <a:spcBef>
                <a:spcPts val="0"/>
              </a:spcBef>
              <a:spcAft>
                <a:spcPts val="0"/>
              </a:spcAft>
              <a:buSzPts val="1800"/>
              <a:buNone/>
            </a:pPr>
            <a:r>
              <a:t/>
            </a:r>
            <a:endParaRPr sz="1457">
              <a:solidFill>
                <a:schemeClr val="dk1"/>
              </a:solidFill>
            </a:endParaRPr>
          </a:p>
        </p:txBody>
      </p:sp>
      <p:sp>
        <p:nvSpPr>
          <p:cNvPr id="372" name="Google Shape;372;p24"/>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22</a:t>
            </a:r>
            <a:endParaRPr b="0" i="0" sz="1400" u="none" cap="none" strike="noStrike">
              <a:solidFill>
                <a:schemeClr val="dk1"/>
              </a:solidFill>
              <a:latin typeface="Arial"/>
              <a:ea typeface="Arial"/>
              <a:cs typeface="Arial"/>
              <a:sym typeface="Arial"/>
            </a:endParaRPr>
          </a:p>
        </p:txBody>
      </p:sp>
      <p:pic>
        <p:nvPicPr>
          <p:cNvPr id="373" name="Google Shape;373;p24"/>
          <p:cNvPicPr preferRelativeResize="0"/>
          <p:nvPr/>
        </p:nvPicPr>
        <p:blipFill rotWithShape="1">
          <a:blip r:embed="rId3">
            <a:alphaModFix/>
          </a:blip>
          <a:srcRect b="0" l="0" r="0" t="0"/>
          <a:stretch/>
        </p:blipFill>
        <p:spPr>
          <a:xfrm>
            <a:off x="1751213" y="2286350"/>
            <a:ext cx="5641574" cy="2556374"/>
          </a:xfrm>
          <a:prstGeom prst="rect">
            <a:avLst/>
          </a:prstGeom>
          <a:noFill/>
          <a:ln>
            <a:noFill/>
          </a:ln>
        </p:spPr>
      </p:pic>
      <p:pic>
        <p:nvPicPr>
          <p:cNvPr id="374" name="Google Shape;374;p24"/>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cc6f975ff_0_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Lighting</a:t>
            </a:r>
            <a:endParaRPr/>
          </a:p>
          <a:p>
            <a:pPr indent="0" lvl="0" marL="0" rtl="0" algn="l">
              <a:lnSpc>
                <a:spcPct val="100000"/>
              </a:lnSpc>
              <a:spcBef>
                <a:spcPts val="0"/>
              </a:spcBef>
              <a:spcAft>
                <a:spcPts val="0"/>
              </a:spcAft>
              <a:buSzPct val="111111"/>
              <a:buNone/>
            </a:pPr>
            <a:r>
              <a:t/>
            </a:r>
            <a:endParaRPr/>
          </a:p>
        </p:txBody>
      </p:sp>
      <p:sp>
        <p:nvSpPr>
          <p:cNvPr id="380" name="Google Shape;380;g10cc6f975ff_0_1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1457">
              <a:solidFill>
                <a:schemeClr val="dk1"/>
              </a:solidFill>
            </a:endParaRPr>
          </a:p>
          <a:p>
            <a:pPr indent="-321151" lvl="0" marL="457200" rtl="0" algn="l">
              <a:lnSpc>
                <a:spcPct val="115000"/>
              </a:lnSpc>
              <a:spcBef>
                <a:spcPts val="0"/>
              </a:spcBef>
              <a:spcAft>
                <a:spcPts val="0"/>
              </a:spcAft>
              <a:buClr>
                <a:schemeClr val="dk1"/>
              </a:buClr>
              <a:buSzPts val="1458"/>
              <a:buChar char="●"/>
            </a:pPr>
            <a:r>
              <a:rPr lang="en" sz="1457">
                <a:solidFill>
                  <a:schemeClr val="dk1"/>
                </a:solidFill>
              </a:rPr>
              <a:t>Achieving this goal may require varying the amount of light used (intensity), the style of lighting (dome vs. ring light, for example) and the placement of the </a:t>
            </a:r>
            <a:r>
              <a:rPr lang="en" sz="1457">
                <a:solidFill>
                  <a:schemeClr val="dk1"/>
                </a:solidFill>
                <a:uFill>
                  <a:noFill/>
                </a:uFill>
                <a:hlinkClick r:id="rId3">
                  <a:extLst>
                    <a:ext uri="{A12FA001-AC4F-418D-AE19-62706E023703}">
                      <ahyp:hlinkClr val="tx"/>
                    </a:ext>
                  </a:extLst>
                </a:hlinkClick>
              </a:rPr>
              <a:t>light source</a:t>
            </a:r>
            <a:r>
              <a:rPr lang="en" sz="1457">
                <a:solidFill>
                  <a:schemeClr val="dk1"/>
                </a:solidFill>
              </a:rPr>
              <a:t> relative to the part and the optical system or camera.</a:t>
            </a:r>
            <a:endParaRPr sz="1457">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Altering these basic parameters can markedly improve a machine vision system’s ability to consistently identify and measure the part feature(s) being monitored. </a:t>
            </a:r>
            <a:endParaRPr sz="1550">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Lighting options include </a:t>
            </a:r>
            <a:r>
              <a:rPr lang="en" sz="1550">
                <a:solidFill>
                  <a:schemeClr val="dk1"/>
                </a:solidFill>
                <a:uFill>
                  <a:noFill/>
                </a:uFill>
                <a:hlinkClick r:id="rId4">
                  <a:extLst>
                    <a:ext uri="{A12FA001-AC4F-418D-AE19-62706E023703}">
                      <ahyp:hlinkClr val="tx"/>
                    </a:ext>
                  </a:extLst>
                </a:hlinkClick>
              </a:rPr>
              <a:t>LED lighting</a:t>
            </a:r>
            <a:r>
              <a:rPr lang="en" sz="1550">
                <a:solidFill>
                  <a:schemeClr val="dk1"/>
                </a:solidFill>
              </a:rPr>
              <a:t> and </a:t>
            </a:r>
            <a:r>
              <a:rPr lang="en" sz="1550">
                <a:solidFill>
                  <a:schemeClr val="dk1"/>
                </a:solidFill>
                <a:uFill>
                  <a:noFill/>
                </a:uFill>
                <a:hlinkClick r:id="rId5">
                  <a:extLst>
                    <a:ext uri="{A12FA001-AC4F-418D-AE19-62706E023703}">
                      <ahyp:hlinkClr val="tx"/>
                    </a:ext>
                  </a:extLst>
                </a:hlinkClick>
              </a:rPr>
              <a:t>strobe lights</a:t>
            </a:r>
            <a:r>
              <a:rPr lang="en" sz="1550">
                <a:solidFill>
                  <a:schemeClr val="dk1"/>
                </a:solidFill>
              </a:rPr>
              <a:t> for capturing images with fast shutter speeds.</a:t>
            </a:r>
            <a:endParaRPr sz="1457">
              <a:solidFill>
                <a:schemeClr val="dk1"/>
              </a:solidFill>
            </a:endParaRPr>
          </a:p>
        </p:txBody>
      </p:sp>
      <p:sp>
        <p:nvSpPr>
          <p:cNvPr id="381" name="Google Shape;381;g10cc6f975ff_0_171"/>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22</a:t>
            </a:r>
            <a:endParaRPr b="0" i="0" sz="1400" u="none" cap="none" strike="noStrike">
              <a:solidFill>
                <a:schemeClr val="dk1"/>
              </a:solidFill>
              <a:latin typeface="Arial"/>
              <a:ea typeface="Arial"/>
              <a:cs typeface="Arial"/>
              <a:sym typeface="Arial"/>
            </a:endParaRPr>
          </a:p>
        </p:txBody>
      </p:sp>
      <p:pic>
        <p:nvPicPr>
          <p:cNvPr id="382" name="Google Shape;382;g10cc6f975ff_0_171"/>
          <p:cNvPicPr preferRelativeResize="0"/>
          <p:nvPr/>
        </p:nvPicPr>
        <p:blipFill rotWithShape="1">
          <a:blip r:embed="rId6">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0cc6f975ff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moon is important?</a:t>
            </a:r>
            <a:endParaRPr/>
          </a:p>
        </p:txBody>
      </p:sp>
      <p:sp>
        <p:nvSpPr>
          <p:cNvPr id="78" name="Google Shape;78;g10cc6f975ff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Distance - Closest Astronomical Object to the Earth</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It also causes tides, creating a rhythm that has guided humans for thousands of years. </a:t>
            </a:r>
            <a:endParaRPr sz="1600">
              <a:solidFill>
                <a:schemeClr val="dk1"/>
              </a:solidFill>
            </a:endParaRPr>
          </a:p>
          <a:p>
            <a:pPr indent="0" lvl="0" marL="0" rtl="0" algn="l">
              <a:lnSpc>
                <a:spcPct val="115000"/>
              </a:lnSpc>
              <a:spcBef>
                <a:spcPts val="0"/>
              </a:spcBef>
              <a:spcAft>
                <a:spcPts val="0"/>
              </a:spcAft>
              <a:buSzPts val="1800"/>
              <a:buNone/>
            </a:pPr>
            <a:r>
              <a:t/>
            </a:r>
            <a:endParaRPr sz="1600">
              <a:solidFill>
                <a:schemeClr val="dk1"/>
              </a:solidFill>
            </a:endParaRPr>
          </a:p>
        </p:txBody>
      </p:sp>
      <p:sp>
        <p:nvSpPr>
          <p:cNvPr id="79" name="Google Shape;79;g10cc6f975ff_0_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endParaRPr b="0" i="0" sz="1400" u="none" cap="none" strike="noStrike">
              <a:solidFill>
                <a:schemeClr val="dk1"/>
              </a:solidFill>
              <a:latin typeface="Arial"/>
              <a:ea typeface="Arial"/>
              <a:cs typeface="Arial"/>
              <a:sym typeface="Arial"/>
            </a:endParaRPr>
          </a:p>
        </p:txBody>
      </p:sp>
      <p:pic>
        <p:nvPicPr>
          <p:cNvPr id="80" name="Google Shape;80;g10cc6f975ff_0_0"/>
          <p:cNvPicPr preferRelativeResize="0"/>
          <p:nvPr/>
        </p:nvPicPr>
        <p:blipFill rotWithShape="1">
          <a:blip r:embed="rId3">
            <a:alphaModFix/>
          </a:blip>
          <a:srcRect b="0" l="0" r="0" t="0"/>
          <a:stretch/>
        </p:blipFill>
        <p:spPr>
          <a:xfrm>
            <a:off x="2309875" y="1934575"/>
            <a:ext cx="4167275" cy="2946249"/>
          </a:xfrm>
          <a:prstGeom prst="rect">
            <a:avLst/>
          </a:prstGeom>
          <a:noFill/>
          <a:ln>
            <a:noFill/>
          </a:ln>
        </p:spPr>
      </p:pic>
      <p:pic>
        <p:nvPicPr>
          <p:cNvPr id="81" name="Google Shape;81;g10cc6f975ff_0_0"/>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10cc6f975ff_0_186"/>
          <p:cNvPicPr preferRelativeResize="0"/>
          <p:nvPr/>
        </p:nvPicPr>
        <p:blipFill rotWithShape="1">
          <a:blip r:embed="rId3">
            <a:alphaModFix/>
          </a:blip>
          <a:srcRect b="0" l="0" r="0" t="0"/>
          <a:stretch/>
        </p:blipFill>
        <p:spPr>
          <a:xfrm>
            <a:off x="1978400" y="640250"/>
            <a:ext cx="4953000" cy="3505200"/>
          </a:xfrm>
          <a:prstGeom prst="rect">
            <a:avLst/>
          </a:prstGeom>
          <a:noFill/>
          <a:ln>
            <a:noFill/>
          </a:ln>
        </p:spPr>
      </p:pic>
      <p:pic>
        <p:nvPicPr>
          <p:cNvPr id="388" name="Google Shape;388;g10cc6f975ff_0_186"/>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g10cc6f975ff_0_192"/>
          <p:cNvPicPr preferRelativeResize="0"/>
          <p:nvPr/>
        </p:nvPicPr>
        <p:blipFill rotWithShape="1">
          <a:blip r:embed="rId3">
            <a:alphaModFix/>
          </a:blip>
          <a:srcRect b="0" l="0" r="0" t="0"/>
          <a:stretch/>
        </p:blipFill>
        <p:spPr>
          <a:xfrm>
            <a:off x="152400" y="152400"/>
            <a:ext cx="8839200" cy="4568762"/>
          </a:xfrm>
          <a:prstGeom prst="rect">
            <a:avLst/>
          </a:prstGeom>
          <a:noFill/>
          <a:ln>
            <a:noFill/>
          </a:ln>
        </p:spPr>
      </p:pic>
      <p:pic>
        <p:nvPicPr>
          <p:cNvPr id="394" name="Google Shape;394;g10cc6f975ff_0_192"/>
          <p:cNvPicPr preferRelativeResize="0"/>
          <p:nvPr/>
        </p:nvPicPr>
        <p:blipFill rotWithShape="1">
          <a:blip r:embed="rId4">
            <a:alphaModFix/>
          </a:blip>
          <a:srcRect b="33897" l="18683" r="19632" t="53849"/>
          <a:stretch/>
        </p:blipFill>
        <p:spPr>
          <a:xfrm>
            <a:off x="7171125" y="4805950"/>
            <a:ext cx="1711652" cy="226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Optical System</a:t>
            </a:r>
            <a:endParaRPr/>
          </a:p>
          <a:p>
            <a:pPr indent="0" lvl="0" marL="0" rtl="0" algn="l">
              <a:lnSpc>
                <a:spcPct val="100000"/>
              </a:lnSpc>
              <a:spcBef>
                <a:spcPts val="0"/>
              </a:spcBef>
              <a:spcAft>
                <a:spcPts val="0"/>
              </a:spcAft>
              <a:buSzPct val="111111"/>
              <a:buNone/>
            </a:pPr>
            <a:r>
              <a:t/>
            </a:r>
            <a:endParaRPr/>
          </a:p>
        </p:txBody>
      </p:sp>
      <p:sp>
        <p:nvSpPr>
          <p:cNvPr id="400" name="Google Shape;40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The optical components in a machine vision system are typically a lens or a camera, which integrates the lens with other elements such as the sensor.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lens selection will establish the field of view, which is the two-dimensional area over which observations can be made.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lens also will determine the depth of focus and the focal point, both of which will relate to the ability to observe features on the parts being processed by the system. </a:t>
            </a:r>
            <a:endParaRPr>
              <a:solidFill>
                <a:schemeClr val="dk1"/>
              </a:solidFill>
            </a:endParaRPr>
          </a:p>
          <a:p>
            <a:pPr indent="0" lvl="0" marL="457200" rtl="0" algn="l">
              <a:lnSpc>
                <a:spcPct val="115000"/>
              </a:lnSpc>
              <a:spcBef>
                <a:spcPts val="1200"/>
              </a:spcBef>
              <a:spcAft>
                <a:spcPts val="1200"/>
              </a:spcAft>
              <a:buSzPts val="1800"/>
              <a:buNone/>
            </a:pPr>
            <a:r>
              <a:t/>
            </a:r>
            <a:endParaRPr>
              <a:solidFill>
                <a:schemeClr val="dk1"/>
              </a:solidFill>
            </a:endParaRPr>
          </a:p>
        </p:txBody>
      </p:sp>
      <p:sp>
        <p:nvSpPr>
          <p:cNvPr id="401" name="Google Shape;401;p26"/>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24</a:t>
            </a:r>
            <a:endParaRPr b="0" i="0" sz="1400" u="none" cap="none" strike="noStrike">
              <a:solidFill>
                <a:schemeClr val="dk1"/>
              </a:solidFill>
              <a:latin typeface="Arial"/>
              <a:ea typeface="Arial"/>
              <a:cs typeface="Arial"/>
              <a:sym typeface="Arial"/>
            </a:endParaRPr>
          </a:p>
        </p:txBody>
      </p:sp>
      <p:pic>
        <p:nvPicPr>
          <p:cNvPr id="402" name="Google Shape;402;p26"/>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g10cc6f975ff_0_198"/>
          <p:cNvPicPr preferRelativeResize="0"/>
          <p:nvPr/>
        </p:nvPicPr>
        <p:blipFill rotWithShape="1">
          <a:blip r:embed="rId3">
            <a:alphaModFix/>
          </a:blip>
          <a:srcRect b="0" l="0" r="0" t="0"/>
          <a:stretch/>
        </p:blipFill>
        <p:spPr>
          <a:xfrm>
            <a:off x="152400" y="152400"/>
            <a:ext cx="8839200" cy="4625848"/>
          </a:xfrm>
          <a:prstGeom prst="rect">
            <a:avLst/>
          </a:prstGeom>
          <a:noFill/>
          <a:ln>
            <a:noFill/>
          </a:ln>
        </p:spPr>
      </p:pic>
      <p:pic>
        <p:nvPicPr>
          <p:cNvPr id="408" name="Google Shape;408;g10cc6f975ff_0_198"/>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10cc6f975ff_0_204"/>
          <p:cNvPicPr preferRelativeResize="0"/>
          <p:nvPr/>
        </p:nvPicPr>
        <p:blipFill rotWithShape="1">
          <a:blip r:embed="rId3">
            <a:alphaModFix/>
          </a:blip>
          <a:srcRect b="0" l="0" r="0" t="0"/>
          <a:stretch/>
        </p:blipFill>
        <p:spPr>
          <a:xfrm>
            <a:off x="1602050" y="142300"/>
            <a:ext cx="5785625" cy="4699900"/>
          </a:xfrm>
          <a:prstGeom prst="rect">
            <a:avLst/>
          </a:prstGeom>
          <a:noFill/>
          <a:ln>
            <a:noFill/>
          </a:ln>
        </p:spPr>
      </p:pic>
      <p:pic>
        <p:nvPicPr>
          <p:cNvPr id="414" name="Google Shape;414;g10cc6f975ff_0_204"/>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Lenses may be interchangeable or may be fixed as part of some designs that use a smart camera for the optical system.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Lenses that have a longer focal length will provide higher magnification of the image but will reduce the field of view.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selection of the lens or optical system for use is dependent on the specific function being performed by the machine vision system and by the dimensions of the feature under observation.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Color recognition capability is another characteristic of the optical system element.</a:t>
            </a:r>
            <a:endParaRPr>
              <a:solidFill>
                <a:schemeClr val="dk1"/>
              </a:solidFill>
            </a:endParaRPr>
          </a:p>
          <a:p>
            <a:pPr indent="0" lvl="0" marL="0" rtl="0" algn="l">
              <a:lnSpc>
                <a:spcPct val="115000"/>
              </a:lnSpc>
              <a:spcBef>
                <a:spcPts val="1200"/>
              </a:spcBef>
              <a:spcAft>
                <a:spcPts val="1200"/>
              </a:spcAft>
              <a:buSzPts val="1800"/>
              <a:buNone/>
            </a:pPr>
            <a:r>
              <a:t/>
            </a:r>
            <a:endParaRPr/>
          </a:p>
        </p:txBody>
      </p:sp>
      <p:sp>
        <p:nvSpPr>
          <p:cNvPr id="420" name="Google Shape;420;p27"/>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25</a:t>
            </a:r>
            <a:endParaRPr b="0" i="0" sz="1400" u="none" cap="none" strike="noStrike">
              <a:solidFill>
                <a:schemeClr val="dk1"/>
              </a:solidFill>
              <a:latin typeface="Arial"/>
              <a:ea typeface="Arial"/>
              <a:cs typeface="Arial"/>
              <a:sym typeface="Arial"/>
            </a:endParaRPr>
          </a:p>
        </p:txBody>
      </p:sp>
      <p:pic>
        <p:nvPicPr>
          <p:cNvPr id="421" name="Google Shape;421;p27"/>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Sensor</a:t>
            </a:r>
            <a:endParaRPr/>
          </a:p>
          <a:p>
            <a:pPr indent="0" lvl="0" marL="0" rtl="0" algn="l">
              <a:lnSpc>
                <a:spcPct val="100000"/>
              </a:lnSpc>
              <a:spcBef>
                <a:spcPts val="0"/>
              </a:spcBef>
              <a:spcAft>
                <a:spcPts val="0"/>
              </a:spcAft>
              <a:buSzPct val="111111"/>
              <a:buNone/>
            </a:pPr>
            <a:r>
              <a:t/>
            </a:r>
            <a:endParaRPr/>
          </a:p>
        </p:txBody>
      </p:sp>
      <p:sp>
        <p:nvSpPr>
          <p:cNvPr id="427" name="Google Shape;42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Sensors used in machine vision systems serve to capture the light from the optical system and convert that into a digital image.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Sensors use CMOS or CCD technology to capture the light and convert that to a set of pixels that show the presence of light in the different areas of the original part being observed.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Sensors are measured by their resolution, which is an indication of the number of pixels available in the digital image. </a:t>
            </a:r>
            <a:endParaRPr>
              <a:solidFill>
                <a:schemeClr val="dk1"/>
              </a:solidFill>
            </a:endParaRPr>
          </a:p>
          <a:p>
            <a:pPr indent="0" lvl="0" marL="457200" rtl="0" algn="l">
              <a:lnSpc>
                <a:spcPct val="115000"/>
              </a:lnSpc>
              <a:spcBef>
                <a:spcPts val="1200"/>
              </a:spcBef>
              <a:spcAft>
                <a:spcPts val="1200"/>
              </a:spcAft>
              <a:buSzPts val="1800"/>
              <a:buNone/>
            </a:pPr>
            <a:r>
              <a:t/>
            </a:r>
            <a:endParaRPr>
              <a:solidFill>
                <a:schemeClr val="dk1"/>
              </a:solidFill>
            </a:endParaRPr>
          </a:p>
        </p:txBody>
      </p:sp>
      <p:sp>
        <p:nvSpPr>
          <p:cNvPr id="428" name="Google Shape;428;p2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26</a:t>
            </a:r>
            <a:endParaRPr b="0" i="0" sz="1400" u="none" cap="none" strike="noStrike">
              <a:solidFill>
                <a:schemeClr val="dk1"/>
              </a:solidFill>
              <a:latin typeface="Arial"/>
              <a:ea typeface="Arial"/>
              <a:cs typeface="Arial"/>
              <a:sym typeface="Arial"/>
            </a:endParaRPr>
          </a:p>
        </p:txBody>
      </p:sp>
      <p:pic>
        <p:nvPicPr>
          <p:cNvPr id="429" name="Google Shape;429;p28"/>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10cc6f975ff_0_210"/>
          <p:cNvPicPr preferRelativeResize="0"/>
          <p:nvPr/>
        </p:nvPicPr>
        <p:blipFill rotWithShape="1">
          <a:blip r:embed="rId3">
            <a:alphaModFix/>
          </a:blip>
          <a:srcRect b="0" l="0" r="0" t="0"/>
          <a:stretch/>
        </p:blipFill>
        <p:spPr>
          <a:xfrm>
            <a:off x="68750" y="884388"/>
            <a:ext cx="8839203" cy="3374732"/>
          </a:xfrm>
          <a:prstGeom prst="rect">
            <a:avLst/>
          </a:prstGeom>
          <a:noFill/>
          <a:ln>
            <a:noFill/>
          </a:ln>
        </p:spPr>
      </p:pic>
      <p:pic>
        <p:nvPicPr>
          <p:cNvPr id="435" name="Google Shape;435;g10cc6f975ff_0_210"/>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g10cc6f975ff_0_216"/>
          <p:cNvPicPr preferRelativeResize="0"/>
          <p:nvPr/>
        </p:nvPicPr>
        <p:blipFill rotWithShape="1">
          <a:blip r:embed="rId3">
            <a:alphaModFix/>
          </a:blip>
          <a:srcRect b="0" l="0" r="0" t="0"/>
          <a:stretch/>
        </p:blipFill>
        <p:spPr>
          <a:xfrm>
            <a:off x="2569025" y="570575"/>
            <a:ext cx="6219675" cy="3374175"/>
          </a:xfrm>
          <a:prstGeom prst="rect">
            <a:avLst/>
          </a:prstGeom>
          <a:noFill/>
          <a:ln>
            <a:noFill/>
          </a:ln>
        </p:spPr>
      </p:pic>
      <p:pic>
        <p:nvPicPr>
          <p:cNvPr id="441" name="Google Shape;441;g10cc6f975ff_0_216"/>
          <p:cNvPicPr preferRelativeResize="0"/>
          <p:nvPr/>
        </p:nvPicPr>
        <p:blipFill rotWithShape="1">
          <a:blip r:embed="rId4">
            <a:alphaModFix/>
          </a:blip>
          <a:srcRect b="0" l="0" r="0" t="0"/>
          <a:stretch/>
        </p:blipFill>
        <p:spPr>
          <a:xfrm>
            <a:off x="152400" y="1156000"/>
            <a:ext cx="2264224" cy="1901948"/>
          </a:xfrm>
          <a:prstGeom prst="rect">
            <a:avLst/>
          </a:prstGeom>
          <a:noFill/>
          <a:ln>
            <a:noFill/>
          </a:ln>
        </p:spPr>
      </p:pic>
      <p:pic>
        <p:nvPicPr>
          <p:cNvPr id="442" name="Google Shape;442;g10cc6f975ff_0_216"/>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Sensors that have higher resolution can produce images with more pixels, which generally translates to more image quality and a greater ability to resolve details.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resolution of the sensor is related to the sizes of the parts being observed, the dimensions of the measurements being made, the tolerances of those measurements, and other application parameters.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Higher resolutions will increase the accuracy of measurements made by the machine vision system</a:t>
            </a:r>
            <a:endParaRPr/>
          </a:p>
        </p:txBody>
      </p:sp>
      <p:sp>
        <p:nvSpPr>
          <p:cNvPr id="448" name="Google Shape;448;p2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27</a:t>
            </a:r>
            <a:endParaRPr b="0" i="0" sz="1400" u="none" cap="none" strike="noStrike">
              <a:solidFill>
                <a:schemeClr val="dk1"/>
              </a:solidFill>
              <a:latin typeface="Arial"/>
              <a:ea typeface="Arial"/>
              <a:cs typeface="Arial"/>
              <a:sym typeface="Arial"/>
            </a:endParaRPr>
          </a:p>
        </p:txBody>
      </p:sp>
      <p:pic>
        <p:nvPicPr>
          <p:cNvPr id="449" name="Google Shape;449;p29"/>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0cc6f975ff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moon is important?</a:t>
            </a:r>
            <a:endParaRPr/>
          </a:p>
        </p:txBody>
      </p:sp>
      <p:sp>
        <p:nvSpPr>
          <p:cNvPr id="87" name="Google Shape;87;g10cc6f975ff_0_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Distance - Closest Astronomical Object to the Earth</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It also causes tides, creating a rhythm that has guided humans for thousands of years.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The Moon also has </a:t>
            </a:r>
            <a:r>
              <a:rPr lang="en" sz="1600" u="sng">
                <a:solidFill>
                  <a:schemeClr val="dk1"/>
                </a:solidFill>
              </a:rPr>
              <a:t>technological and economic value</a:t>
            </a:r>
            <a:r>
              <a:rPr lang="en" sz="1600">
                <a:solidFill>
                  <a:schemeClr val="dk1"/>
                </a:solidFill>
              </a:rPr>
              <a:t>. </a:t>
            </a:r>
            <a:endParaRPr sz="1600">
              <a:solidFill>
                <a:schemeClr val="dk1"/>
              </a:solidFill>
            </a:endParaRPr>
          </a:p>
        </p:txBody>
      </p:sp>
      <p:sp>
        <p:nvSpPr>
          <p:cNvPr id="88" name="Google Shape;88;g10cc6f975ff_0_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endParaRPr b="0" i="0" sz="1400" u="none" cap="none" strike="noStrike">
              <a:solidFill>
                <a:schemeClr val="dk1"/>
              </a:solidFill>
              <a:latin typeface="Arial"/>
              <a:ea typeface="Arial"/>
              <a:cs typeface="Arial"/>
              <a:sym typeface="Arial"/>
            </a:endParaRPr>
          </a:p>
        </p:txBody>
      </p:sp>
      <p:pic>
        <p:nvPicPr>
          <p:cNvPr id="89" name="Google Shape;89;g10cc6f975ff_0_8"/>
          <p:cNvPicPr preferRelativeResize="0"/>
          <p:nvPr/>
        </p:nvPicPr>
        <p:blipFill rotWithShape="1">
          <a:blip r:embed="rId3">
            <a:alphaModFix/>
          </a:blip>
          <a:srcRect b="0" l="0" r="0" t="0"/>
          <a:stretch/>
        </p:blipFill>
        <p:spPr>
          <a:xfrm>
            <a:off x="2448100" y="2208050"/>
            <a:ext cx="2832699" cy="2832699"/>
          </a:xfrm>
          <a:prstGeom prst="rect">
            <a:avLst/>
          </a:prstGeom>
          <a:noFill/>
          <a:ln>
            <a:noFill/>
          </a:ln>
        </p:spPr>
      </p:pic>
      <p:pic>
        <p:nvPicPr>
          <p:cNvPr id="90" name="Google Shape;90;g10cc6f975ff_0_8"/>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Vision Processing</a:t>
            </a:r>
            <a:endParaRPr/>
          </a:p>
          <a:p>
            <a:pPr indent="0" lvl="0" marL="0" rtl="0" algn="l">
              <a:lnSpc>
                <a:spcPct val="100000"/>
              </a:lnSpc>
              <a:spcBef>
                <a:spcPts val="0"/>
              </a:spcBef>
              <a:spcAft>
                <a:spcPts val="0"/>
              </a:spcAft>
              <a:buSzPct val="111111"/>
              <a:buNone/>
            </a:pPr>
            <a:r>
              <a:t/>
            </a:r>
            <a:endParaRPr/>
          </a:p>
        </p:txBody>
      </p:sp>
      <p:sp>
        <p:nvSpPr>
          <p:cNvPr id="455" name="Google Shape;45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chemeClr val="dk1"/>
                </a:solidFill>
              </a:rPr>
              <a:t>The vision processing element of the machine vision system takes the data from the digital image and uses software to perform specific functions that are then used to evaluate the part under observation. These evaluations are pre-programmed conditions that define the acceptance and rejection criteria for the part being observed.</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sp>
        <p:nvSpPr>
          <p:cNvPr id="456" name="Google Shape;456;p3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28</a:t>
            </a:r>
            <a:endParaRPr b="0" i="0" sz="1400" u="none" cap="none" strike="noStrike">
              <a:solidFill>
                <a:schemeClr val="dk1"/>
              </a:solidFill>
              <a:latin typeface="Arial"/>
              <a:ea typeface="Arial"/>
              <a:cs typeface="Arial"/>
              <a:sym typeface="Arial"/>
            </a:endParaRPr>
          </a:p>
        </p:txBody>
      </p:sp>
      <p:pic>
        <p:nvPicPr>
          <p:cNvPr id="457" name="Google Shape;457;p30"/>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10cc6f975ff_0_221"/>
          <p:cNvPicPr preferRelativeResize="0"/>
          <p:nvPr/>
        </p:nvPicPr>
        <p:blipFill rotWithShape="1">
          <a:blip r:embed="rId3">
            <a:alphaModFix/>
          </a:blip>
          <a:srcRect b="0" l="0" r="0" t="0"/>
          <a:stretch/>
        </p:blipFill>
        <p:spPr>
          <a:xfrm>
            <a:off x="542700" y="408350"/>
            <a:ext cx="3848101" cy="4164600"/>
          </a:xfrm>
          <a:prstGeom prst="rect">
            <a:avLst/>
          </a:prstGeom>
          <a:noFill/>
          <a:ln>
            <a:noFill/>
          </a:ln>
        </p:spPr>
      </p:pic>
      <p:pic>
        <p:nvPicPr>
          <p:cNvPr id="463" name="Google Shape;463;g10cc6f975ff_0_221"/>
          <p:cNvPicPr preferRelativeResize="0"/>
          <p:nvPr/>
        </p:nvPicPr>
        <p:blipFill rotWithShape="1">
          <a:blip r:embed="rId4">
            <a:alphaModFix/>
          </a:blip>
          <a:srcRect b="0" l="0" r="0" t="0"/>
          <a:stretch/>
        </p:blipFill>
        <p:spPr>
          <a:xfrm>
            <a:off x="4733950" y="556625"/>
            <a:ext cx="4215850" cy="3583249"/>
          </a:xfrm>
          <a:prstGeom prst="rect">
            <a:avLst/>
          </a:prstGeom>
          <a:noFill/>
          <a:ln>
            <a:noFill/>
          </a:ln>
        </p:spPr>
      </p:pic>
      <p:pic>
        <p:nvPicPr>
          <p:cNvPr id="464" name="Google Shape;464;g10cc6f975ff_0_221"/>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a:solidFill>
                  <a:schemeClr val="dk1"/>
                </a:solidFill>
              </a:rPr>
              <a:t>The steps performed by the vision processing system include:</a:t>
            </a:r>
            <a:endParaRPr>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lang="en">
                <a:solidFill>
                  <a:schemeClr val="dk1"/>
                </a:solidFill>
              </a:rPr>
              <a:t>Acquiring the digital image from the sensor</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Pre-processing the image as needed to optimize it for measurements</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Analyzing the image to locate the specific features of the part that need to be measured or observed</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Collecting measurements of the needed features and comparing those values against the defined dimensional criteria for that feature</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Establishing a result, usually as a pass-fail or go/no-go condition for that part</a:t>
            </a:r>
            <a:endParaRPr>
              <a:solidFill>
                <a:schemeClr val="dk1"/>
              </a:solidFill>
            </a:endParaRPr>
          </a:p>
          <a:p>
            <a:pPr indent="0" lvl="0" marL="0" rtl="0" algn="l">
              <a:lnSpc>
                <a:spcPct val="115000"/>
              </a:lnSpc>
              <a:spcBef>
                <a:spcPts val="1200"/>
              </a:spcBef>
              <a:spcAft>
                <a:spcPts val="0"/>
              </a:spcAft>
              <a:buSzPts val="1800"/>
              <a:buNone/>
            </a:pPr>
            <a:r>
              <a:t/>
            </a:r>
            <a:endParaRPr>
              <a:solidFill>
                <a:schemeClr val="dk1"/>
              </a:solidFill>
            </a:endParaRPr>
          </a:p>
          <a:p>
            <a:pPr indent="0" lvl="0" marL="0" rtl="0" algn="l">
              <a:lnSpc>
                <a:spcPct val="115000"/>
              </a:lnSpc>
              <a:spcBef>
                <a:spcPts val="1200"/>
              </a:spcBef>
              <a:spcAft>
                <a:spcPts val="1200"/>
              </a:spcAft>
              <a:buSzPts val="1800"/>
              <a:buNone/>
            </a:pPr>
            <a:r>
              <a:t/>
            </a:r>
            <a:endParaRPr/>
          </a:p>
        </p:txBody>
      </p:sp>
      <p:sp>
        <p:nvSpPr>
          <p:cNvPr id="470" name="Google Shape;470;p31"/>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29</a:t>
            </a:r>
            <a:endParaRPr b="0" i="0" sz="1400" u="none" cap="none" strike="noStrike">
              <a:solidFill>
                <a:schemeClr val="dk1"/>
              </a:solidFill>
              <a:latin typeface="Arial"/>
              <a:ea typeface="Arial"/>
              <a:cs typeface="Arial"/>
              <a:sym typeface="Arial"/>
            </a:endParaRPr>
          </a:p>
        </p:txBody>
      </p:sp>
      <p:pic>
        <p:nvPicPr>
          <p:cNvPr id="471" name="Google Shape;471;p31"/>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Communications</a:t>
            </a:r>
            <a:endParaRPr/>
          </a:p>
          <a:p>
            <a:pPr indent="0" lvl="0" marL="0" rtl="0" algn="l">
              <a:lnSpc>
                <a:spcPct val="100000"/>
              </a:lnSpc>
              <a:spcBef>
                <a:spcPts val="0"/>
              </a:spcBef>
              <a:spcAft>
                <a:spcPts val="0"/>
              </a:spcAft>
              <a:buSzPct val="111111"/>
              <a:buNone/>
            </a:pPr>
            <a:r>
              <a:t/>
            </a:r>
            <a:endParaRPr/>
          </a:p>
        </p:txBody>
      </p:sp>
      <p:sp>
        <p:nvSpPr>
          <p:cNvPr id="477" name="Google Shape;477;p32"/>
          <p:cNvSpPr txBox="1"/>
          <p:nvPr>
            <p:ph idx="1" type="body"/>
          </p:nvPr>
        </p:nvSpPr>
        <p:spPr>
          <a:xfrm>
            <a:off x="258125" y="11096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Once the vision processing element has completed its steps, the last element in the machine vision system involves the communications protocol.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The purpose of this element is to provide a usable output in a standardized format that can provide a usable signal to drive other components in the production process based upon the output from the vision processing system.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 Standardized outputs include discrete I/O signals or serial data such as RS-232 or Ethernet sent to a logging device or other system that will make use of the data. </a:t>
            </a:r>
            <a:endParaRPr>
              <a:solidFill>
                <a:schemeClr val="dk1"/>
              </a:solidFill>
            </a:endParaRPr>
          </a:p>
          <a:p>
            <a:pPr indent="0" lvl="0" marL="457200" rtl="0" algn="l">
              <a:lnSpc>
                <a:spcPct val="115000"/>
              </a:lnSpc>
              <a:spcBef>
                <a:spcPts val="1200"/>
              </a:spcBef>
              <a:spcAft>
                <a:spcPts val="1200"/>
              </a:spcAft>
              <a:buSzPts val="1800"/>
              <a:buNone/>
            </a:pPr>
            <a:r>
              <a:t/>
            </a:r>
            <a:endParaRPr>
              <a:solidFill>
                <a:schemeClr val="dk1"/>
              </a:solidFill>
            </a:endParaRPr>
          </a:p>
        </p:txBody>
      </p:sp>
      <p:sp>
        <p:nvSpPr>
          <p:cNvPr id="478" name="Google Shape;478;p32"/>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30</a:t>
            </a:r>
            <a:endParaRPr b="0" i="0" sz="1400" u="none" cap="none" strike="noStrike">
              <a:solidFill>
                <a:schemeClr val="dk1"/>
              </a:solidFill>
              <a:latin typeface="Arial"/>
              <a:ea typeface="Arial"/>
              <a:cs typeface="Arial"/>
              <a:sym typeface="Arial"/>
            </a:endParaRPr>
          </a:p>
        </p:txBody>
      </p:sp>
      <p:pic>
        <p:nvPicPr>
          <p:cNvPr id="479" name="Google Shape;479;p32"/>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g10cc6f975ff_0_226"/>
          <p:cNvPicPr preferRelativeResize="0"/>
          <p:nvPr/>
        </p:nvPicPr>
        <p:blipFill rotWithShape="1">
          <a:blip r:embed="rId3">
            <a:alphaModFix/>
          </a:blip>
          <a:srcRect b="0" l="0" r="0" t="0"/>
          <a:stretch/>
        </p:blipFill>
        <p:spPr>
          <a:xfrm>
            <a:off x="152400" y="152400"/>
            <a:ext cx="7759950" cy="4099000"/>
          </a:xfrm>
          <a:prstGeom prst="rect">
            <a:avLst/>
          </a:prstGeom>
          <a:noFill/>
          <a:ln>
            <a:noFill/>
          </a:ln>
        </p:spPr>
      </p:pic>
      <p:pic>
        <p:nvPicPr>
          <p:cNvPr id="485" name="Google Shape;485;g10cc6f975ff_0_226"/>
          <p:cNvPicPr preferRelativeResize="0"/>
          <p:nvPr/>
        </p:nvPicPr>
        <p:blipFill rotWithShape="1">
          <a:blip r:embed="rId4">
            <a:alphaModFix/>
          </a:blip>
          <a:srcRect b="33897" l="18683" r="19632" t="53849"/>
          <a:stretch/>
        </p:blipFill>
        <p:spPr>
          <a:xfrm>
            <a:off x="7264650" y="4686950"/>
            <a:ext cx="1711652" cy="2265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A discrete I/O signal may be fed to a PLC that will use that to light a stack light, or power solenoid driven actuator to move a rejected part out of the main production pathway.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 serial RS-232 data feed might be fed to an HMI screen to display information to an operator overseeing the production process.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System integrators can assist with the process of embedding communication signals between machine vision systems and other machines in the production cell.</a:t>
            </a:r>
            <a:endParaRPr>
              <a:solidFill>
                <a:schemeClr val="dk1"/>
              </a:solidFill>
            </a:endParaRPr>
          </a:p>
          <a:p>
            <a:pPr indent="0" lvl="0" marL="0" rtl="0" algn="l">
              <a:lnSpc>
                <a:spcPct val="115000"/>
              </a:lnSpc>
              <a:spcBef>
                <a:spcPts val="1200"/>
              </a:spcBef>
              <a:spcAft>
                <a:spcPts val="1200"/>
              </a:spcAft>
              <a:buSzPts val="1800"/>
              <a:buNone/>
            </a:pPr>
            <a:r>
              <a:t/>
            </a:r>
            <a:endParaRPr/>
          </a:p>
        </p:txBody>
      </p:sp>
      <p:sp>
        <p:nvSpPr>
          <p:cNvPr id="491" name="Google Shape;491;p33"/>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31</a:t>
            </a:r>
            <a:endParaRPr b="0" i="0" sz="1400" u="none" cap="none" strike="noStrike">
              <a:solidFill>
                <a:schemeClr val="dk1"/>
              </a:solidFill>
              <a:latin typeface="Arial"/>
              <a:ea typeface="Arial"/>
              <a:cs typeface="Arial"/>
              <a:sym typeface="Arial"/>
            </a:endParaRPr>
          </a:p>
        </p:txBody>
      </p:sp>
      <p:pic>
        <p:nvPicPr>
          <p:cNvPr id="492" name="Google Shape;492;p33"/>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Segmentation</a:t>
            </a:r>
            <a:endParaRPr/>
          </a:p>
        </p:txBody>
      </p:sp>
      <p:sp>
        <p:nvSpPr>
          <p:cNvPr id="498" name="Google Shape;498;p34"/>
          <p:cNvSpPr txBox="1"/>
          <p:nvPr>
            <p:ph idx="1" type="body"/>
          </p:nvPr>
        </p:nvSpPr>
        <p:spPr>
          <a:xfrm>
            <a:off x="311700" y="1152475"/>
            <a:ext cx="8520600" cy="2491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Image segmentation is a commonly used technique in digital image processing and analysis to partition an image into multiple parts or regions, often based on the characteristics of the pixels in the image.</a:t>
            </a:r>
            <a:endParaRPr>
              <a:solidFill>
                <a:schemeClr val="dk1"/>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Image segmentation could involve separating foreground from background, or clustering regions of pixels based on similarities in color or shape.</a:t>
            </a:r>
            <a:endParaRPr sz="2100">
              <a:solidFill>
                <a:schemeClr val="dk1"/>
              </a:solidFill>
              <a:highlight>
                <a:schemeClr val="lt1"/>
              </a:highlight>
            </a:endParaRPr>
          </a:p>
        </p:txBody>
      </p:sp>
      <p:sp>
        <p:nvSpPr>
          <p:cNvPr id="499" name="Google Shape;499;p34"/>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32</a:t>
            </a:r>
            <a:endParaRPr b="0" i="0" sz="1400" u="none" cap="none" strike="noStrike">
              <a:solidFill>
                <a:schemeClr val="dk1"/>
              </a:solidFill>
              <a:latin typeface="Arial"/>
              <a:ea typeface="Arial"/>
              <a:cs typeface="Arial"/>
              <a:sym typeface="Arial"/>
            </a:endParaRPr>
          </a:p>
        </p:txBody>
      </p:sp>
      <p:pic>
        <p:nvPicPr>
          <p:cNvPr id="500" name="Google Shape;500;p34"/>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10cc6f975ff_0_230"/>
          <p:cNvPicPr preferRelativeResize="0"/>
          <p:nvPr/>
        </p:nvPicPr>
        <p:blipFill rotWithShape="1">
          <a:blip r:embed="rId3">
            <a:alphaModFix/>
          </a:blip>
          <a:srcRect b="0" l="0" r="0" t="0"/>
          <a:stretch/>
        </p:blipFill>
        <p:spPr>
          <a:xfrm>
            <a:off x="152400" y="152400"/>
            <a:ext cx="8839200" cy="4183888"/>
          </a:xfrm>
          <a:prstGeom prst="rect">
            <a:avLst/>
          </a:prstGeom>
          <a:noFill/>
          <a:ln>
            <a:noFill/>
          </a:ln>
        </p:spPr>
      </p:pic>
      <p:pic>
        <p:nvPicPr>
          <p:cNvPr id="506" name="Google Shape;506;g10cc6f975ff_0_230"/>
          <p:cNvPicPr preferRelativeResize="0"/>
          <p:nvPr/>
        </p:nvPicPr>
        <p:blipFill rotWithShape="1">
          <a:blip r:embed="rId4">
            <a:alphaModFix/>
          </a:blip>
          <a:srcRect b="33897" l="18683" r="19632" t="53849"/>
          <a:stretch/>
        </p:blipFill>
        <p:spPr>
          <a:xfrm>
            <a:off x="7213650" y="4686925"/>
            <a:ext cx="1711652" cy="2265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Cameras used in previous machine vision projects </a:t>
            </a:r>
            <a:endParaRPr/>
          </a:p>
        </p:txBody>
      </p:sp>
      <p:sp>
        <p:nvSpPr>
          <p:cNvPr id="512" name="Google Shape;512;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Clr>
                <a:schemeClr val="dk1"/>
              </a:buClr>
              <a:buSzPct val="100000"/>
              <a:buChar char="●"/>
            </a:pPr>
            <a:r>
              <a:rPr lang="en">
                <a:solidFill>
                  <a:schemeClr val="dk1"/>
                </a:solidFill>
              </a:rPr>
              <a:t>Allied Vision</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Basler</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Cognex</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FLIR Machine Vision</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IDS Imaging Development </a:t>
            </a:r>
            <a:endParaRPr>
              <a:solidFill>
                <a:schemeClr val="dk1"/>
              </a:solidFill>
            </a:endParaRPr>
          </a:p>
          <a:p>
            <a:pPr indent="0" lvl="0" marL="457200" rtl="0" algn="l">
              <a:lnSpc>
                <a:spcPct val="115000"/>
              </a:lnSpc>
              <a:spcBef>
                <a:spcPts val="0"/>
              </a:spcBef>
              <a:spcAft>
                <a:spcPts val="0"/>
              </a:spcAft>
              <a:buSzPct val="108107"/>
              <a:buNone/>
            </a:pPr>
            <a:r>
              <a:rPr lang="en">
                <a:solidFill>
                  <a:schemeClr val="dk1"/>
                </a:solidFill>
              </a:rPr>
              <a:t>Systems</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Imperx</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JAI</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Keyence</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Sony</a:t>
            </a:r>
            <a:endParaRPr>
              <a:solidFill>
                <a:schemeClr val="dk1"/>
              </a:solidFill>
            </a:endParaRPr>
          </a:p>
          <a:p>
            <a:pPr indent="-334327" lvl="0" marL="457200" rtl="0" algn="l">
              <a:lnSpc>
                <a:spcPct val="115000"/>
              </a:lnSpc>
              <a:spcBef>
                <a:spcPts val="0"/>
              </a:spcBef>
              <a:spcAft>
                <a:spcPts val="0"/>
              </a:spcAft>
              <a:buClr>
                <a:schemeClr val="dk1"/>
              </a:buClr>
              <a:buSzPct val="100000"/>
              <a:buChar char="●"/>
            </a:pPr>
            <a:r>
              <a:rPr lang="en">
                <a:solidFill>
                  <a:schemeClr val="dk1"/>
                </a:solidFill>
              </a:rPr>
              <a:t>Teledyne DALSA</a:t>
            </a:r>
            <a:endParaRPr>
              <a:solidFill>
                <a:schemeClr val="dk1"/>
              </a:solidFill>
            </a:endParaRPr>
          </a:p>
          <a:p>
            <a:pPr indent="0" lvl="0" marL="0" rtl="0" algn="l">
              <a:lnSpc>
                <a:spcPct val="115000"/>
              </a:lnSpc>
              <a:spcBef>
                <a:spcPts val="1200"/>
              </a:spcBef>
              <a:spcAft>
                <a:spcPts val="1200"/>
              </a:spcAft>
              <a:buSzPct val="100000"/>
              <a:buNone/>
            </a:pPr>
            <a:r>
              <a:t/>
            </a:r>
            <a:endParaRPr>
              <a:solidFill>
                <a:schemeClr val="dk1"/>
              </a:solidFill>
            </a:endParaRPr>
          </a:p>
        </p:txBody>
      </p:sp>
      <p:sp>
        <p:nvSpPr>
          <p:cNvPr id="513" name="Google Shape;513;p35"/>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33</a:t>
            </a:r>
            <a:endParaRPr b="0" i="0" sz="1400" u="none" cap="none" strike="noStrike">
              <a:solidFill>
                <a:schemeClr val="dk1"/>
              </a:solidFill>
              <a:latin typeface="Arial"/>
              <a:ea typeface="Arial"/>
              <a:cs typeface="Arial"/>
              <a:sym typeface="Arial"/>
            </a:endParaRPr>
          </a:p>
        </p:txBody>
      </p:sp>
      <p:pic>
        <p:nvPicPr>
          <p:cNvPr id="514" name="Google Shape;514;p35"/>
          <p:cNvPicPr preferRelativeResize="0"/>
          <p:nvPr/>
        </p:nvPicPr>
        <p:blipFill rotWithShape="1">
          <a:blip r:embed="rId3">
            <a:alphaModFix/>
          </a:blip>
          <a:srcRect b="0" l="0" r="0" t="0"/>
          <a:stretch/>
        </p:blipFill>
        <p:spPr>
          <a:xfrm>
            <a:off x="3956575" y="1243948"/>
            <a:ext cx="4992250" cy="3233451"/>
          </a:xfrm>
          <a:prstGeom prst="rect">
            <a:avLst/>
          </a:prstGeom>
          <a:noFill/>
          <a:ln>
            <a:noFill/>
          </a:ln>
        </p:spPr>
      </p:pic>
      <p:pic>
        <p:nvPicPr>
          <p:cNvPr id="515" name="Google Shape;515;p35"/>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Difference between Machine Vision and Computer Vision</a:t>
            </a:r>
            <a:endParaRPr/>
          </a:p>
        </p:txBody>
      </p:sp>
      <p:sp>
        <p:nvSpPr>
          <p:cNvPr id="521" name="Google Shape;52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highlight>
                  <a:srgbClr val="202124"/>
                </a:highlight>
              </a:rPr>
              <a:t>Computer vision and machine vision are overlapping technologies. </a:t>
            </a:r>
            <a:endParaRPr>
              <a:solidFill>
                <a:schemeClr val="dk1"/>
              </a:solidFill>
              <a:highlight>
                <a:srgbClr val="202124"/>
              </a:highlight>
            </a:endParaRPr>
          </a:p>
          <a:p>
            <a:pPr indent="-342900" lvl="0" marL="457200" rtl="0" algn="l">
              <a:lnSpc>
                <a:spcPct val="115000"/>
              </a:lnSpc>
              <a:spcBef>
                <a:spcPts val="0"/>
              </a:spcBef>
              <a:spcAft>
                <a:spcPts val="0"/>
              </a:spcAft>
              <a:buClr>
                <a:schemeClr val="dk1"/>
              </a:buClr>
              <a:buSzPts val="1800"/>
              <a:buChar char="●"/>
            </a:pPr>
            <a:r>
              <a:rPr lang="en">
                <a:solidFill>
                  <a:schemeClr val="dk1"/>
                </a:solidFill>
                <a:highlight>
                  <a:srgbClr val="202124"/>
                </a:highlight>
              </a:rPr>
              <a:t>A machine vision system requires a computer and specific software to operate while computer vision doesn’t need to be integrated with a machine.</a:t>
            </a:r>
            <a:r>
              <a:rPr lang="en">
                <a:solidFill>
                  <a:schemeClr val="dk1"/>
                </a:solidFill>
                <a:highlight>
                  <a:srgbClr val="202124"/>
                </a:highlight>
                <a:uFill>
                  <a:noFill/>
                </a:uFill>
                <a:hlinkClick r:id="rId3">
                  <a:extLst>
                    <a:ext uri="{A12FA001-AC4F-418D-AE19-62706E023703}">
                      <ahyp:hlinkClr val="tx"/>
                    </a:ext>
                  </a:extLst>
                </a:hlinkClick>
              </a:rPr>
              <a:t> Computer vision</a:t>
            </a:r>
            <a:r>
              <a:rPr lang="en">
                <a:solidFill>
                  <a:schemeClr val="dk1"/>
                </a:solidFill>
                <a:highlight>
                  <a:srgbClr val="202124"/>
                </a:highlight>
              </a:rPr>
              <a:t> can, for example, analyze digital online images or videos as well as “images” from motion detectors, infrared sensors or other sources, not just a photo or video. </a:t>
            </a:r>
            <a:endParaRPr>
              <a:solidFill>
                <a:schemeClr val="dk1"/>
              </a:solidFill>
              <a:highlight>
                <a:srgbClr val="202124"/>
              </a:highlight>
            </a:endParaRPr>
          </a:p>
          <a:p>
            <a:pPr indent="-342900" lvl="0" marL="457200" rtl="0" algn="l">
              <a:lnSpc>
                <a:spcPct val="115000"/>
              </a:lnSpc>
              <a:spcBef>
                <a:spcPts val="0"/>
              </a:spcBef>
              <a:spcAft>
                <a:spcPts val="0"/>
              </a:spcAft>
              <a:buClr>
                <a:schemeClr val="dk1"/>
              </a:buClr>
              <a:buSzPts val="1800"/>
              <a:buChar char="●"/>
            </a:pPr>
            <a:r>
              <a:rPr lang="en">
                <a:solidFill>
                  <a:schemeClr val="dk1"/>
                </a:solidFill>
                <a:highlight>
                  <a:srgbClr val="202124"/>
                </a:highlight>
              </a:rPr>
              <a:t>Machine vision is a subcategory of computer vision.</a:t>
            </a:r>
            <a:endParaRPr>
              <a:solidFill>
                <a:schemeClr val="dk1"/>
              </a:solidFill>
              <a:highlight>
                <a:srgbClr val="202124"/>
              </a:highlight>
            </a:endParaRPr>
          </a:p>
          <a:p>
            <a:pPr indent="0" lvl="0" marL="0" rtl="0" algn="l">
              <a:lnSpc>
                <a:spcPct val="115000"/>
              </a:lnSpc>
              <a:spcBef>
                <a:spcPts val="1200"/>
              </a:spcBef>
              <a:spcAft>
                <a:spcPts val="0"/>
              </a:spcAft>
              <a:buSzPts val="1800"/>
              <a:buNone/>
            </a:pPr>
            <a:r>
              <a:t/>
            </a:r>
            <a:endParaRPr sz="1350">
              <a:solidFill>
                <a:schemeClr val="dk1"/>
              </a:solidFill>
              <a:highlight>
                <a:srgbClr val="FCFCFC"/>
              </a:highlight>
              <a:latin typeface="Georgia"/>
              <a:ea typeface="Georgia"/>
              <a:cs typeface="Georgia"/>
              <a:sym typeface="Georgia"/>
            </a:endParaRPr>
          </a:p>
          <a:p>
            <a:pPr indent="0" lvl="0" marL="0" rtl="0" algn="l">
              <a:lnSpc>
                <a:spcPct val="115000"/>
              </a:lnSpc>
              <a:spcBef>
                <a:spcPts val="1200"/>
              </a:spcBef>
              <a:spcAft>
                <a:spcPts val="1200"/>
              </a:spcAft>
              <a:buSzPts val="1800"/>
              <a:buNone/>
            </a:pPr>
            <a:r>
              <a:t/>
            </a:r>
            <a:endParaRPr sz="1350">
              <a:solidFill>
                <a:schemeClr val="dk1"/>
              </a:solidFill>
              <a:highlight>
                <a:schemeClr val="dk1"/>
              </a:highlight>
              <a:latin typeface="Georgia"/>
              <a:ea typeface="Georgia"/>
              <a:cs typeface="Georgia"/>
              <a:sym typeface="Georgia"/>
            </a:endParaRPr>
          </a:p>
        </p:txBody>
      </p:sp>
      <p:sp>
        <p:nvSpPr>
          <p:cNvPr id="522" name="Google Shape;522;p36"/>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34</a:t>
            </a:r>
            <a:endParaRPr b="0" i="0" sz="1400" u="none" cap="none" strike="noStrike">
              <a:solidFill>
                <a:schemeClr val="dk1"/>
              </a:solidFill>
              <a:latin typeface="Arial"/>
              <a:ea typeface="Arial"/>
              <a:cs typeface="Arial"/>
              <a:sym typeface="Arial"/>
            </a:endParaRPr>
          </a:p>
        </p:txBody>
      </p:sp>
      <p:pic>
        <p:nvPicPr>
          <p:cNvPr id="523" name="Google Shape;523;p36"/>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0cc6f975ff_0_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moon is important - last discoveries?</a:t>
            </a:r>
            <a:endParaRPr/>
          </a:p>
        </p:txBody>
      </p:sp>
      <p:sp>
        <p:nvSpPr>
          <p:cNvPr id="96" name="Google Shape;96;g10cc6f975ff_0_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solidFill>
                  <a:schemeClr val="dk1"/>
                </a:solidFill>
              </a:rPr>
              <a:t>In the last two decades, </a:t>
            </a:r>
            <a:endParaRPr sz="1600">
              <a:solidFill>
                <a:schemeClr val="dk1"/>
              </a:solidFill>
            </a:endParaRPr>
          </a:p>
          <a:p>
            <a:pPr indent="0" lvl="0" marL="0" rtl="0" algn="l">
              <a:lnSpc>
                <a:spcPct val="115000"/>
              </a:lnSpc>
              <a:spcBef>
                <a:spcPts val="0"/>
              </a:spcBef>
              <a:spcAft>
                <a:spcPts val="0"/>
              </a:spcAft>
              <a:buSzPts val="1800"/>
              <a:buNone/>
            </a:pPr>
            <a:r>
              <a:rPr lang="en" sz="1600">
                <a:solidFill>
                  <a:schemeClr val="dk1"/>
                </a:solidFill>
              </a:rPr>
              <a:t>NASA and ISRO spacecraft have </a:t>
            </a:r>
            <a:r>
              <a:rPr lang="en" sz="1600" u="sng">
                <a:solidFill>
                  <a:schemeClr val="dk1"/>
                </a:solidFill>
                <a:hlinkClick r:id="rId3">
                  <a:extLst>
                    <a:ext uri="{A12FA001-AC4F-418D-AE19-62706E023703}">
                      <ahyp:hlinkClr val="tx"/>
                    </a:ext>
                  </a:extLst>
                </a:hlinkClick>
              </a:rPr>
              <a:t>discovered water ice</a:t>
            </a:r>
            <a:r>
              <a:rPr lang="en" sz="1600">
                <a:solidFill>
                  <a:schemeClr val="dk1"/>
                </a:solidFill>
              </a:rPr>
              <a:t> on the Moon’s poles. Future human habitats on the Moon could tap into this water ice for drinkable water, breathable air and rocket fuel.</a:t>
            </a:r>
            <a:endParaRPr sz="1600">
              <a:solidFill>
                <a:schemeClr val="dk1"/>
              </a:solidFill>
            </a:endParaRPr>
          </a:p>
        </p:txBody>
      </p:sp>
      <p:sp>
        <p:nvSpPr>
          <p:cNvPr id="97" name="Google Shape;97;g10cc6f975ff_0_1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a:t>
            </a:r>
            <a:endParaRPr b="0" i="0" sz="1400" u="none" cap="none" strike="noStrike">
              <a:solidFill>
                <a:schemeClr val="dk1"/>
              </a:solidFill>
              <a:latin typeface="Arial"/>
              <a:ea typeface="Arial"/>
              <a:cs typeface="Arial"/>
              <a:sym typeface="Arial"/>
            </a:endParaRPr>
          </a:p>
        </p:txBody>
      </p:sp>
      <p:pic>
        <p:nvPicPr>
          <p:cNvPr id="98" name="Google Shape;98;g10cc6f975ff_0_18"/>
          <p:cNvPicPr preferRelativeResize="0"/>
          <p:nvPr/>
        </p:nvPicPr>
        <p:blipFill rotWithShape="1">
          <a:blip r:embed="rId4">
            <a:alphaModFix/>
          </a:blip>
          <a:srcRect b="0" l="0" r="0" t="0"/>
          <a:stretch/>
        </p:blipFill>
        <p:spPr>
          <a:xfrm>
            <a:off x="2366397" y="2504600"/>
            <a:ext cx="4112599" cy="2571750"/>
          </a:xfrm>
          <a:prstGeom prst="rect">
            <a:avLst/>
          </a:prstGeom>
          <a:noFill/>
          <a:ln>
            <a:noFill/>
          </a:ln>
        </p:spPr>
      </p:pic>
      <p:pic>
        <p:nvPicPr>
          <p:cNvPr id="99" name="Google Shape;99;g10cc6f975ff_0_18"/>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Computer vision</a:t>
            </a:r>
            <a:endParaRPr/>
          </a:p>
        </p:txBody>
      </p:sp>
      <p:sp>
        <p:nvSpPr>
          <p:cNvPr id="529" name="Google Shape;52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CFCFC"/>
              </a:buClr>
              <a:buSzPts val="1800"/>
              <a:buChar char="●"/>
            </a:pPr>
            <a:r>
              <a:rPr lang="en">
                <a:solidFill>
                  <a:srgbClr val="FCFCFC"/>
                </a:solidFill>
                <a:highlight>
                  <a:schemeClr val="lt1"/>
                </a:highlight>
              </a:rPr>
              <a:t>Computer vision is the field of computer science that focuses on replicating parts of the complexity of the human vision system and enabling computers to identify and process objects in images and videos in the same way that humans do.</a:t>
            </a:r>
            <a:endParaRPr>
              <a:solidFill>
                <a:srgbClr val="FCFCFC"/>
              </a:solidFill>
              <a:highlight>
                <a:schemeClr val="lt1"/>
              </a:highlight>
            </a:endParaRPr>
          </a:p>
          <a:p>
            <a:pPr indent="-342900" lvl="0" marL="457200" rtl="0" algn="l">
              <a:lnSpc>
                <a:spcPct val="115000"/>
              </a:lnSpc>
              <a:spcBef>
                <a:spcPts val="0"/>
              </a:spcBef>
              <a:spcAft>
                <a:spcPts val="0"/>
              </a:spcAft>
              <a:buClr>
                <a:srgbClr val="FCFCFC"/>
              </a:buClr>
              <a:buSzPts val="1800"/>
              <a:buChar char="●"/>
            </a:pPr>
            <a:r>
              <a:rPr lang="en">
                <a:solidFill>
                  <a:srgbClr val="FCFCFC"/>
                </a:solidFill>
                <a:highlight>
                  <a:schemeClr val="lt1"/>
                </a:highlight>
              </a:rPr>
              <a:t>It is a field of AI that enables computer to derive meaningful information from digital images and other visual inputs. </a:t>
            </a:r>
            <a:endParaRPr>
              <a:solidFill>
                <a:srgbClr val="FCFCFC"/>
              </a:solidFill>
              <a:highlight>
                <a:schemeClr val="lt1"/>
              </a:highlight>
            </a:endParaRPr>
          </a:p>
        </p:txBody>
      </p:sp>
      <p:sp>
        <p:nvSpPr>
          <p:cNvPr id="530" name="Google Shape;530;p3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36</a:t>
            </a:r>
            <a:endParaRPr b="0" i="0" sz="1400" u="none" cap="none" strike="noStrike">
              <a:solidFill>
                <a:schemeClr val="dk1"/>
              </a:solidFill>
              <a:latin typeface="Arial"/>
              <a:ea typeface="Arial"/>
              <a:cs typeface="Arial"/>
              <a:sym typeface="Arial"/>
            </a:endParaRPr>
          </a:p>
        </p:txBody>
      </p:sp>
      <p:pic>
        <p:nvPicPr>
          <p:cNvPr id="531" name="Google Shape;531;p38"/>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g10cc6f975ff_0_235"/>
          <p:cNvPicPr preferRelativeResize="0"/>
          <p:nvPr/>
        </p:nvPicPr>
        <p:blipFill rotWithShape="1">
          <a:blip r:embed="rId3">
            <a:alphaModFix/>
          </a:blip>
          <a:srcRect b="0" l="0" r="0" t="0"/>
          <a:stretch/>
        </p:blipFill>
        <p:spPr>
          <a:xfrm>
            <a:off x="877225" y="361475"/>
            <a:ext cx="7620000" cy="4114800"/>
          </a:xfrm>
          <a:prstGeom prst="rect">
            <a:avLst/>
          </a:prstGeom>
          <a:noFill/>
          <a:ln>
            <a:noFill/>
          </a:ln>
        </p:spPr>
      </p:pic>
      <p:pic>
        <p:nvPicPr>
          <p:cNvPr id="537" name="Google Shape;537;g10cc6f975ff_0_235"/>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Commonly used tools in computer vision</a:t>
            </a:r>
            <a:endParaRPr/>
          </a:p>
        </p:txBody>
      </p:sp>
      <p:sp>
        <p:nvSpPr>
          <p:cNvPr id="543" name="Google Shape;543;p39"/>
          <p:cNvSpPr txBox="1"/>
          <p:nvPr>
            <p:ph idx="1" type="body"/>
          </p:nvPr>
        </p:nvSpPr>
        <p:spPr>
          <a:xfrm>
            <a:off x="311700" y="1152475"/>
            <a:ext cx="8520600" cy="3771600"/>
          </a:xfrm>
          <a:prstGeom prst="rect">
            <a:avLst/>
          </a:prstGeom>
          <a:noFill/>
          <a:ln>
            <a:noFill/>
          </a:ln>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OpenCV</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TensorFlow</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CUDA</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Pytorch </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MATLAB</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Keras</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SimpleCV</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BoofCV</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CAFFE</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OpenVINO</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DeepFace</a:t>
            </a:r>
            <a:endParaRPr>
              <a:solidFill>
                <a:schemeClr val="dk1"/>
              </a:solidFill>
              <a:highlight>
                <a:schemeClr val="lt1"/>
              </a:highlight>
              <a:latin typeface="Roboto"/>
              <a:ea typeface="Roboto"/>
              <a:cs typeface="Roboto"/>
              <a:sym typeface="Roboto"/>
            </a:endParaRPr>
          </a:p>
          <a:p>
            <a:pPr indent="-342900" lvl="0" marL="457200" rtl="0" algn="l">
              <a:lnSpc>
                <a:spcPct val="105000"/>
              </a:lnSpc>
              <a:spcBef>
                <a:spcPts val="0"/>
              </a:spcBef>
              <a:spcAft>
                <a:spcPts val="0"/>
              </a:spcAft>
              <a:buClr>
                <a:schemeClr val="dk1"/>
              </a:buClr>
              <a:buSzPts val="1800"/>
              <a:buFont typeface="Roboto"/>
              <a:buChar char="●"/>
            </a:pPr>
            <a:r>
              <a:rPr lang="en">
                <a:solidFill>
                  <a:schemeClr val="dk1"/>
                </a:solidFill>
                <a:highlight>
                  <a:schemeClr val="lt1"/>
                </a:highlight>
                <a:latin typeface="Roboto"/>
                <a:ea typeface="Roboto"/>
                <a:cs typeface="Roboto"/>
                <a:sym typeface="Roboto"/>
              </a:rPr>
              <a:t>YOLO</a:t>
            </a:r>
            <a:endParaRPr>
              <a:solidFill>
                <a:schemeClr val="dk1"/>
              </a:solidFill>
              <a:highlight>
                <a:schemeClr val="lt1"/>
              </a:highlight>
              <a:latin typeface="Roboto"/>
              <a:ea typeface="Roboto"/>
              <a:cs typeface="Roboto"/>
              <a:sym typeface="Roboto"/>
            </a:endParaRPr>
          </a:p>
          <a:p>
            <a:pPr indent="0" lvl="0" marL="457200" rtl="0" algn="l">
              <a:lnSpc>
                <a:spcPct val="105000"/>
              </a:lnSpc>
              <a:spcBef>
                <a:spcPts val="1900"/>
              </a:spcBef>
              <a:spcAft>
                <a:spcPts val="0"/>
              </a:spcAft>
              <a:buSzPts val="1800"/>
              <a:buNone/>
            </a:pPr>
            <a:r>
              <a:t/>
            </a:r>
            <a:endParaRPr>
              <a:solidFill>
                <a:srgbClr val="202124"/>
              </a:solidFill>
              <a:highlight>
                <a:srgbClr val="FFFFFF"/>
              </a:highlight>
              <a:latin typeface="Roboto"/>
              <a:ea typeface="Roboto"/>
              <a:cs typeface="Roboto"/>
              <a:sym typeface="Roboto"/>
            </a:endParaRPr>
          </a:p>
          <a:p>
            <a:pPr indent="0" lvl="0" marL="0" rtl="0" algn="l">
              <a:lnSpc>
                <a:spcPct val="105000"/>
              </a:lnSpc>
              <a:spcBef>
                <a:spcPts val="0"/>
              </a:spcBef>
              <a:spcAft>
                <a:spcPts val="1200"/>
              </a:spcAft>
              <a:buSzPts val="1800"/>
              <a:buNone/>
            </a:pPr>
            <a:r>
              <a:t/>
            </a:r>
            <a:endParaRPr/>
          </a:p>
        </p:txBody>
      </p:sp>
      <p:sp>
        <p:nvSpPr>
          <p:cNvPr id="544" name="Google Shape;544;p39"/>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37</a:t>
            </a:r>
            <a:endParaRPr b="0" i="0" sz="1400" u="none" cap="none" strike="noStrike">
              <a:solidFill>
                <a:schemeClr val="dk1"/>
              </a:solidFill>
              <a:latin typeface="Arial"/>
              <a:ea typeface="Arial"/>
              <a:cs typeface="Arial"/>
              <a:sym typeface="Arial"/>
            </a:endParaRPr>
          </a:p>
        </p:txBody>
      </p:sp>
      <p:pic>
        <p:nvPicPr>
          <p:cNvPr id="545" name="Google Shape;545;p39"/>
          <p:cNvPicPr preferRelativeResize="0"/>
          <p:nvPr/>
        </p:nvPicPr>
        <p:blipFill rotWithShape="1">
          <a:blip r:embed="rId3">
            <a:alphaModFix/>
          </a:blip>
          <a:srcRect b="0" l="0" r="0" t="0"/>
          <a:stretch/>
        </p:blipFill>
        <p:spPr>
          <a:xfrm>
            <a:off x="3652025" y="1207325"/>
            <a:ext cx="5241075" cy="2948099"/>
          </a:xfrm>
          <a:prstGeom prst="rect">
            <a:avLst/>
          </a:prstGeom>
          <a:noFill/>
          <a:ln>
            <a:noFill/>
          </a:ln>
        </p:spPr>
      </p:pic>
      <p:pic>
        <p:nvPicPr>
          <p:cNvPr id="546" name="Google Shape;546;p39"/>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g10cc6f975ff_0_245"/>
          <p:cNvPicPr preferRelativeResize="0"/>
          <p:nvPr/>
        </p:nvPicPr>
        <p:blipFill rotWithShape="1">
          <a:blip r:embed="rId3">
            <a:alphaModFix/>
          </a:blip>
          <a:srcRect b="0" l="0" r="0" t="0"/>
          <a:stretch/>
        </p:blipFill>
        <p:spPr>
          <a:xfrm>
            <a:off x="612850" y="152400"/>
            <a:ext cx="7918300" cy="4838699"/>
          </a:xfrm>
          <a:prstGeom prst="rect">
            <a:avLst/>
          </a:prstGeom>
          <a:noFill/>
          <a:ln>
            <a:noFill/>
          </a:ln>
        </p:spPr>
      </p:pic>
      <p:pic>
        <p:nvPicPr>
          <p:cNvPr id="552" name="Google Shape;552;g10cc6f975ff_0_245"/>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g10cc6f975ff_0_239"/>
          <p:cNvPicPr preferRelativeResize="0"/>
          <p:nvPr/>
        </p:nvPicPr>
        <p:blipFill rotWithShape="1">
          <a:blip r:embed="rId3">
            <a:alphaModFix/>
          </a:blip>
          <a:srcRect b="0" l="0" r="0" t="0"/>
          <a:stretch/>
        </p:blipFill>
        <p:spPr>
          <a:xfrm>
            <a:off x="152400" y="152400"/>
            <a:ext cx="4838700" cy="4838700"/>
          </a:xfrm>
          <a:prstGeom prst="rect">
            <a:avLst/>
          </a:prstGeom>
          <a:noFill/>
          <a:ln>
            <a:noFill/>
          </a:ln>
        </p:spPr>
      </p:pic>
      <p:pic>
        <p:nvPicPr>
          <p:cNvPr id="558" name="Google Shape;558;g10cc6f975ff_0_239"/>
          <p:cNvPicPr preferRelativeResize="0"/>
          <p:nvPr/>
        </p:nvPicPr>
        <p:blipFill rotWithShape="1">
          <a:blip r:embed="rId4">
            <a:alphaModFix/>
          </a:blip>
          <a:srcRect b="0" l="0" r="0" t="0"/>
          <a:stretch/>
        </p:blipFill>
        <p:spPr>
          <a:xfrm>
            <a:off x="5115625" y="1616000"/>
            <a:ext cx="3848100" cy="2215999"/>
          </a:xfrm>
          <a:prstGeom prst="rect">
            <a:avLst/>
          </a:prstGeom>
          <a:noFill/>
          <a:ln>
            <a:noFill/>
          </a:ln>
        </p:spPr>
      </p:pic>
      <p:pic>
        <p:nvPicPr>
          <p:cNvPr id="559" name="Google Shape;559;g10cc6f975ff_0_239"/>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0"/>
          <p:cNvPicPr preferRelativeResize="0"/>
          <p:nvPr/>
        </p:nvPicPr>
        <p:blipFill rotWithShape="1">
          <a:blip r:embed="rId3">
            <a:alphaModFix/>
          </a:blip>
          <a:srcRect b="0" l="0" r="0" t="0"/>
          <a:stretch/>
        </p:blipFill>
        <p:spPr>
          <a:xfrm>
            <a:off x="5988900" y="4345026"/>
            <a:ext cx="2832701" cy="535800"/>
          </a:xfrm>
          <a:prstGeom prst="rect">
            <a:avLst/>
          </a:prstGeom>
          <a:noFill/>
          <a:ln>
            <a:noFill/>
          </a:ln>
          <a:effectLst>
            <a:outerShdw blurRad="57150" rotWithShape="0" algn="bl" dir="5400000" dist="19050">
              <a:srgbClr val="000000">
                <a:alpha val="87450"/>
              </a:srgbClr>
            </a:outerShdw>
          </a:effectLst>
        </p:spPr>
      </p:pic>
      <p:sp>
        <p:nvSpPr>
          <p:cNvPr id="565" name="Google Shape;565;p40"/>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38</a:t>
            </a:r>
            <a:endParaRPr b="0" i="0" sz="1400" u="none" cap="none" strike="noStrike">
              <a:solidFill>
                <a:schemeClr val="dk1"/>
              </a:solidFill>
              <a:latin typeface="Arial"/>
              <a:ea typeface="Arial"/>
              <a:cs typeface="Arial"/>
              <a:sym typeface="Arial"/>
            </a:endParaRPr>
          </a:p>
        </p:txBody>
      </p:sp>
      <p:pic>
        <p:nvPicPr>
          <p:cNvPr id="566" name="Google Shape;566;p40"/>
          <p:cNvPicPr preferRelativeResize="0"/>
          <p:nvPr/>
        </p:nvPicPr>
        <p:blipFill rotWithShape="1">
          <a:blip r:embed="rId4">
            <a:alphaModFix/>
          </a:blip>
          <a:srcRect b="0" l="0" r="0" t="0"/>
          <a:stretch/>
        </p:blipFill>
        <p:spPr>
          <a:xfrm>
            <a:off x="2269718" y="0"/>
            <a:ext cx="6874283" cy="5143501"/>
          </a:xfrm>
          <a:prstGeom prst="rect">
            <a:avLst/>
          </a:prstGeom>
          <a:noFill/>
          <a:ln>
            <a:noFill/>
          </a:ln>
        </p:spPr>
      </p:pic>
      <p:sp>
        <p:nvSpPr>
          <p:cNvPr id="567" name="Google Shape;567;p40"/>
          <p:cNvSpPr txBox="1"/>
          <p:nvPr>
            <p:ph type="title"/>
          </p:nvPr>
        </p:nvSpPr>
        <p:spPr>
          <a:xfrm>
            <a:off x="235500" y="369650"/>
            <a:ext cx="5028000" cy="946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sz="3000"/>
              <a:t>Problem, we are solving…</a:t>
            </a:r>
            <a:endParaRPr sz="3000"/>
          </a:p>
        </p:txBody>
      </p:sp>
      <p:sp>
        <p:nvSpPr>
          <p:cNvPr id="568" name="Google Shape;568;p40"/>
          <p:cNvSpPr txBox="1"/>
          <p:nvPr>
            <p:ph type="title"/>
          </p:nvPr>
        </p:nvSpPr>
        <p:spPr>
          <a:xfrm>
            <a:off x="152400" y="4272300"/>
            <a:ext cx="4408200" cy="871200"/>
          </a:xfrm>
          <a:prstGeom prst="rect">
            <a:avLst/>
          </a:prstGeom>
          <a:solidFill>
            <a:schemeClr val="lt1"/>
          </a:solid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020"/>
              <a:t>Obstacles Detection and Feature Segmentation on Lunar Surface</a:t>
            </a:r>
            <a:endParaRPr b="1" sz="2020"/>
          </a:p>
        </p:txBody>
      </p:sp>
      <p:sp>
        <p:nvSpPr>
          <p:cNvPr id="569" name="Google Shape;569;p40"/>
          <p:cNvSpPr txBox="1"/>
          <p:nvPr/>
        </p:nvSpPr>
        <p:spPr>
          <a:xfrm>
            <a:off x="7169700" y="0"/>
            <a:ext cx="1974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robotic arm of NASA’s Perseverance rover</a:t>
            </a:r>
            <a:endParaRPr b="0" i="0" sz="1400" u="none" cap="none" strike="noStrike">
              <a:solidFill>
                <a:srgbClr val="000000"/>
              </a:solidFill>
              <a:latin typeface="Arial"/>
              <a:ea typeface="Arial"/>
              <a:cs typeface="Arial"/>
              <a:sym typeface="Arial"/>
            </a:endParaRPr>
          </a:p>
        </p:txBody>
      </p:sp>
      <p:pic>
        <p:nvPicPr>
          <p:cNvPr id="570" name="Google Shape;570;p40"/>
          <p:cNvPicPr preferRelativeResize="0"/>
          <p:nvPr/>
        </p:nvPicPr>
        <p:blipFill rotWithShape="1">
          <a:blip r:embed="rId5">
            <a:alphaModFix/>
          </a:blip>
          <a:srcRect b="33897" l="18683" r="19632" t="53849"/>
          <a:stretch/>
        </p:blipFill>
        <p:spPr>
          <a:xfrm>
            <a:off x="7109950" y="4729450"/>
            <a:ext cx="1711652" cy="2265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16e5b86796_0_0"/>
          <p:cNvSpPr txBox="1"/>
          <p:nvPr>
            <p:ph type="title"/>
          </p:nvPr>
        </p:nvSpPr>
        <p:spPr>
          <a:xfrm>
            <a:off x="311700" y="283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will this course help you?</a:t>
            </a:r>
            <a:endParaRPr/>
          </a:p>
        </p:txBody>
      </p:sp>
      <p:pic>
        <p:nvPicPr>
          <p:cNvPr id="576" name="Google Shape;576;g116e5b86796_0_0"/>
          <p:cNvPicPr preferRelativeResize="0"/>
          <p:nvPr/>
        </p:nvPicPr>
        <p:blipFill rotWithShape="1">
          <a:blip r:embed="rId3">
            <a:alphaModFix/>
          </a:blip>
          <a:srcRect b="0" l="0" r="0" t="0"/>
          <a:stretch/>
        </p:blipFill>
        <p:spPr>
          <a:xfrm>
            <a:off x="2464100" y="951050"/>
            <a:ext cx="4215809" cy="3820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10a1e85a06d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Formulation</a:t>
            </a:r>
            <a:endParaRPr/>
          </a:p>
        </p:txBody>
      </p:sp>
      <p:sp>
        <p:nvSpPr>
          <p:cNvPr id="582" name="Google Shape;582;g10a1e85a06d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Goal - Rocks Detection on Lunar Surface with Image Segmentation</a:t>
            </a:r>
            <a:endParaRPr>
              <a:solidFill>
                <a:schemeClr val="dk1"/>
              </a:solidFill>
            </a:endParaRPr>
          </a:p>
          <a:p>
            <a:pPr indent="-342900" lvl="0" marL="457200" rtl="0" algn="l">
              <a:lnSpc>
                <a:spcPct val="115000"/>
              </a:lnSpc>
              <a:spcBef>
                <a:spcPts val="0"/>
              </a:spcBef>
              <a:spcAft>
                <a:spcPts val="0"/>
              </a:spcAft>
              <a:buSzPts val="1800"/>
              <a:buChar char="●"/>
            </a:pPr>
            <a:r>
              <a:rPr lang="en"/>
              <a:t>Core technologies - Python, OpenCV, Keras, Tensorflow, Django</a:t>
            </a:r>
            <a:endParaRPr/>
          </a:p>
          <a:p>
            <a:pPr indent="0" lvl="0" marL="457200" rtl="0" algn="l">
              <a:lnSpc>
                <a:spcPct val="115000"/>
              </a:lnSpc>
              <a:spcBef>
                <a:spcPts val="0"/>
              </a:spcBef>
              <a:spcAft>
                <a:spcPts val="0"/>
              </a:spcAft>
              <a:buSzPts val="1800"/>
              <a:buNone/>
            </a:pPr>
            <a:r>
              <a:t/>
            </a:r>
            <a:endParaRPr b="1"/>
          </a:p>
          <a:p>
            <a:pPr indent="0" lvl="0" marL="457200" rtl="0" algn="l">
              <a:lnSpc>
                <a:spcPct val="115000"/>
              </a:lnSpc>
              <a:spcBef>
                <a:spcPts val="0"/>
              </a:spcBef>
              <a:spcAft>
                <a:spcPts val="0"/>
              </a:spcAft>
              <a:buSzPts val="1800"/>
              <a:buNone/>
            </a:pPr>
            <a:r>
              <a:rPr b="1" lang="en"/>
              <a:t>Steps-</a:t>
            </a:r>
            <a:endParaRPr b="1"/>
          </a:p>
          <a:p>
            <a:pPr indent="-342900" lvl="0" marL="457200" rtl="0" algn="l">
              <a:lnSpc>
                <a:spcPct val="115000"/>
              </a:lnSpc>
              <a:spcBef>
                <a:spcPts val="0"/>
              </a:spcBef>
              <a:spcAft>
                <a:spcPts val="0"/>
              </a:spcAft>
              <a:buSzPts val="1800"/>
              <a:buAutoNum type="arabicPeriod"/>
            </a:pPr>
            <a:r>
              <a:rPr lang="en"/>
              <a:t>Understanding the basics</a:t>
            </a:r>
            <a:endParaRPr/>
          </a:p>
          <a:p>
            <a:pPr indent="-342900" lvl="0" marL="457200" rtl="0" algn="l">
              <a:lnSpc>
                <a:spcPct val="115000"/>
              </a:lnSpc>
              <a:spcBef>
                <a:spcPts val="0"/>
              </a:spcBef>
              <a:spcAft>
                <a:spcPts val="0"/>
              </a:spcAft>
              <a:buSzPts val="1800"/>
              <a:buAutoNum type="arabicPeriod"/>
            </a:pPr>
            <a:r>
              <a:rPr lang="en"/>
              <a:t>Getting Familiar with data</a:t>
            </a:r>
            <a:endParaRPr/>
          </a:p>
          <a:p>
            <a:pPr indent="-342900" lvl="0" marL="457200" rtl="0" algn="l">
              <a:lnSpc>
                <a:spcPct val="115000"/>
              </a:lnSpc>
              <a:spcBef>
                <a:spcPts val="0"/>
              </a:spcBef>
              <a:spcAft>
                <a:spcPts val="0"/>
              </a:spcAft>
              <a:buSzPts val="1800"/>
              <a:buAutoNum type="arabicPeriod"/>
            </a:pPr>
            <a:r>
              <a:rPr lang="en"/>
              <a:t>Understanding the technologies</a:t>
            </a:r>
            <a:endParaRPr/>
          </a:p>
          <a:p>
            <a:pPr indent="-342900" lvl="0" marL="457200" rtl="0" algn="l">
              <a:lnSpc>
                <a:spcPct val="115000"/>
              </a:lnSpc>
              <a:spcBef>
                <a:spcPts val="0"/>
              </a:spcBef>
              <a:spcAft>
                <a:spcPts val="0"/>
              </a:spcAft>
              <a:buSzPts val="1800"/>
              <a:buAutoNum type="arabicPeriod"/>
            </a:pPr>
            <a:r>
              <a:rPr lang="en"/>
              <a:t>Build, Check, Fine-tune and again Build </a:t>
            </a:r>
            <a:endParaRPr/>
          </a:p>
          <a:p>
            <a:pPr indent="-342900" lvl="0" marL="457200" rtl="0" algn="l">
              <a:lnSpc>
                <a:spcPct val="115000"/>
              </a:lnSpc>
              <a:spcBef>
                <a:spcPts val="0"/>
              </a:spcBef>
              <a:spcAft>
                <a:spcPts val="0"/>
              </a:spcAft>
              <a:buSzPts val="1800"/>
              <a:buAutoNum type="arabicPeriod"/>
            </a:pPr>
            <a:r>
              <a:rPr lang="en"/>
              <a:t>Application Development</a:t>
            </a:r>
            <a:endParaRPr/>
          </a:p>
        </p:txBody>
      </p:sp>
      <p:pic>
        <p:nvPicPr>
          <p:cNvPr id="583" name="Google Shape;583;g10a1e85a06d_0_0"/>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we will cover in this project?</a:t>
            </a:r>
            <a:endParaRPr/>
          </a:p>
        </p:txBody>
      </p:sp>
      <p:sp>
        <p:nvSpPr>
          <p:cNvPr id="589" name="Google Shape;589;p44"/>
          <p:cNvSpPr txBox="1"/>
          <p:nvPr>
            <p:ph idx="1" type="body"/>
          </p:nvPr>
        </p:nvSpPr>
        <p:spPr>
          <a:xfrm>
            <a:off x="311700" y="1152475"/>
            <a:ext cx="8520600" cy="36960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Problem formulation </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Python Programming Basics</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Image data analysis and processing</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Machine Learning (Theory and implementation)</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Fine-tuning and Optimization</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Deployment and designing GUI </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Use-cases and Research Paper</a:t>
            </a:r>
            <a:endParaRPr>
              <a:solidFill>
                <a:schemeClr val="dk1"/>
              </a:solidFill>
            </a:endParaRPr>
          </a:p>
          <a:p>
            <a:pPr indent="-334327" lvl="0" marL="457200" rtl="0" algn="l">
              <a:lnSpc>
                <a:spcPct val="115000"/>
              </a:lnSpc>
              <a:spcBef>
                <a:spcPts val="1200"/>
              </a:spcBef>
              <a:spcAft>
                <a:spcPts val="0"/>
              </a:spcAft>
              <a:buClr>
                <a:schemeClr val="dk1"/>
              </a:buClr>
              <a:buSzPct val="100000"/>
              <a:buAutoNum type="arabicPeriod"/>
            </a:pPr>
            <a:r>
              <a:rPr lang="en">
                <a:solidFill>
                  <a:schemeClr val="dk1"/>
                </a:solidFill>
              </a:rPr>
              <a:t>Conclusion, Results and Further Opportunities</a:t>
            </a:r>
            <a:endParaRPr>
              <a:solidFill>
                <a:schemeClr val="dk1"/>
              </a:solidFill>
            </a:endParaRPr>
          </a:p>
          <a:p>
            <a:pPr indent="0" lvl="0" marL="457200" rtl="0" algn="l">
              <a:lnSpc>
                <a:spcPct val="115000"/>
              </a:lnSpc>
              <a:spcBef>
                <a:spcPts val="1200"/>
              </a:spcBef>
              <a:spcAft>
                <a:spcPts val="1200"/>
              </a:spcAft>
              <a:buSzPct val="100000"/>
              <a:buNone/>
            </a:pPr>
            <a:r>
              <a:t/>
            </a:r>
            <a:endParaRPr/>
          </a:p>
        </p:txBody>
      </p:sp>
      <p:sp>
        <p:nvSpPr>
          <p:cNvPr id="590" name="Google Shape;590;p44"/>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42</a:t>
            </a:r>
            <a:endParaRPr b="0" i="0" sz="1400" u="none" cap="none" strike="noStrike">
              <a:solidFill>
                <a:schemeClr val="dk1"/>
              </a:solidFill>
              <a:latin typeface="Arial"/>
              <a:ea typeface="Arial"/>
              <a:cs typeface="Arial"/>
              <a:sym typeface="Arial"/>
            </a:endParaRPr>
          </a:p>
        </p:txBody>
      </p:sp>
      <p:pic>
        <p:nvPicPr>
          <p:cNvPr id="591" name="Google Shape;591;p44"/>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Program Structure</a:t>
            </a:r>
            <a:endParaRPr/>
          </a:p>
        </p:txBody>
      </p:sp>
      <p:sp>
        <p:nvSpPr>
          <p:cNvPr id="597" name="Google Shape;597;p47"/>
          <p:cNvSpPr txBox="1"/>
          <p:nvPr>
            <p:ph idx="1" type="body"/>
          </p:nvPr>
        </p:nvSpPr>
        <p:spPr>
          <a:xfrm>
            <a:off x="517425" y="1043050"/>
            <a:ext cx="8520600" cy="37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800"/>
              <a:buNone/>
            </a:pPr>
            <a:r>
              <a:rPr lang="en" sz="1300">
                <a:solidFill>
                  <a:schemeClr val="dk1"/>
                </a:solidFill>
              </a:rPr>
              <a:t>Whole Training Program is divided in 8 Weeks/Modules</a:t>
            </a:r>
            <a:endParaRPr sz="1300">
              <a:solidFill>
                <a:schemeClr val="dk1"/>
              </a:solidFill>
            </a:endParaRPr>
          </a:p>
          <a:p>
            <a:pPr indent="0" lvl="0" marL="0" rtl="0" algn="l">
              <a:lnSpc>
                <a:spcPct val="115000"/>
              </a:lnSpc>
              <a:spcBef>
                <a:spcPts val="1100"/>
              </a:spcBef>
              <a:spcAft>
                <a:spcPts val="0"/>
              </a:spcAft>
              <a:buSzPts val="1800"/>
              <a:buNone/>
            </a:pPr>
            <a:r>
              <a:rPr lang="en" sz="1300">
                <a:solidFill>
                  <a:schemeClr val="dk1"/>
                </a:solidFill>
              </a:rPr>
              <a:t>Each Module consist of Live sessions, practical code implementation sessions.</a:t>
            </a:r>
            <a:endParaRPr sz="1300">
              <a:solidFill>
                <a:schemeClr val="dk1"/>
              </a:solidFill>
            </a:endParaRPr>
          </a:p>
          <a:p>
            <a:pPr indent="0" lvl="0" marL="0" rtl="0" algn="l">
              <a:lnSpc>
                <a:spcPct val="115000"/>
              </a:lnSpc>
              <a:spcBef>
                <a:spcPts val="1100"/>
              </a:spcBef>
              <a:spcAft>
                <a:spcPts val="0"/>
              </a:spcAft>
              <a:buSzPts val="1800"/>
              <a:buNone/>
            </a:pPr>
            <a:r>
              <a:rPr lang="en" sz="1300">
                <a:solidFill>
                  <a:schemeClr val="dk1"/>
                </a:solidFill>
              </a:rPr>
              <a:t>Through each module, performance of participant will be evaluated that will reﬂect in ﬁnal performance reports.</a:t>
            </a:r>
            <a:endParaRPr sz="1300">
              <a:solidFill>
                <a:schemeClr val="dk1"/>
              </a:solidFill>
            </a:endParaRPr>
          </a:p>
          <a:p>
            <a:pPr indent="0" lvl="0" marL="0" rtl="0" algn="l">
              <a:lnSpc>
                <a:spcPct val="115000"/>
              </a:lnSpc>
              <a:spcBef>
                <a:spcPts val="1100"/>
              </a:spcBef>
              <a:spcAft>
                <a:spcPts val="0"/>
              </a:spcAft>
              <a:buSzPts val="1800"/>
              <a:buNone/>
            </a:pPr>
            <a:r>
              <a:rPr b="1" lang="en" sz="1300">
                <a:solidFill>
                  <a:schemeClr val="dk1"/>
                </a:solidFill>
              </a:rPr>
              <a:t>Expected Schedule</a:t>
            </a:r>
            <a:endParaRPr sz="1300">
              <a:solidFill>
                <a:srgbClr val="FFFFFF"/>
              </a:solidFill>
            </a:endParaRPr>
          </a:p>
          <a:p>
            <a:pPr indent="-311150" lvl="0" marL="457200" rtl="0" algn="l">
              <a:lnSpc>
                <a:spcPct val="100000"/>
              </a:lnSpc>
              <a:spcBef>
                <a:spcPts val="0"/>
              </a:spcBef>
              <a:spcAft>
                <a:spcPts val="0"/>
              </a:spcAft>
              <a:buClr>
                <a:schemeClr val="dk1"/>
              </a:buClr>
              <a:buSzPts val="1300"/>
              <a:buChar char="●"/>
            </a:pPr>
            <a:r>
              <a:rPr lang="en" sz="1300">
                <a:solidFill>
                  <a:srgbClr val="FFFFFF"/>
                </a:solidFill>
              </a:rPr>
              <a:t>Session time: 7pm - 8:00pm</a:t>
            </a:r>
            <a:endParaRPr sz="1300">
              <a:solidFill>
                <a:srgbClr val="FFFFFF"/>
              </a:solidFill>
            </a:endParaRPr>
          </a:p>
          <a:p>
            <a:pPr indent="-311150" lvl="0" marL="457200" rtl="0" algn="l">
              <a:lnSpc>
                <a:spcPct val="100000"/>
              </a:lnSpc>
              <a:spcBef>
                <a:spcPts val="0"/>
              </a:spcBef>
              <a:spcAft>
                <a:spcPts val="0"/>
              </a:spcAft>
              <a:buClr>
                <a:schemeClr val="dk1"/>
              </a:buClr>
              <a:buSzPts val="1300"/>
              <a:buChar char="●"/>
            </a:pPr>
            <a:r>
              <a:rPr lang="en" sz="1300">
                <a:solidFill>
                  <a:srgbClr val="FFFFFF"/>
                </a:solidFill>
              </a:rPr>
              <a:t>Session days: Monday to Friday (5 sessions) for first 2 weeks.</a:t>
            </a:r>
            <a:endParaRPr sz="1300">
              <a:solidFill>
                <a:srgbClr val="FFFFFF"/>
              </a:solidFill>
            </a:endParaRPr>
          </a:p>
          <a:p>
            <a:pPr indent="-311150" lvl="0" marL="457200" rtl="0" algn="l">
              <a:lnSpc>
                <a:spcPct val="100000"/>
              </a:lnSpc>
              <a:spcBef>
                <a:spcPts val="0"/>
              </a:spcBef>
              <a:spcAft>
                <a:spcPts val="0"/>
              </a:spcAft>
              <a:buClr>
                <a:schemeClr val="dk1"/>
              </a:buClr>
              <a:buSzPts val="1300"/>
              <a:buChar char="●"/>
            </a:pPr>
            <a:r>
              <a:rPr lang="en" sz="1300">
                <a:solidFill>
                  <a:srgbClr val="FFFFFF"/>
                </a:solidFill>
              </a:rPr>
              <a:t>Monday, Wednesday and Friday from 3rd week onwards. </a:t>
            </a:r>
            <a:endParaRPr sz="1300">
              <a:solidFill>
                <a:srgbClr val="FFFFFF"/>
              </a:solidFill>
            </a:endParaRPr>
          </a:p>
          <a:p>
            <a:pPr indent="-311150" lvl="0" marL="457200" rtl="0" algn="l">
              <a:lnSpc>
                <a:spcPct val="100000"/>
              </a:lnSpc>
              <a:spcBef>
                <a:spcPts val="0"/>
              </a:spcBef>
              <a:spcAft>
                <a:spcPts val="0"/>
              </a:spcAft>
              <a:buClr>
                <a:schemeClr val="dk1"/>
              </a:buClr>
              <a:buSzPts val="1300"/>
              <a:buChar char="●"/>
            </a:pPr>
            <a:r>
              <a:rPr lang="en" sz="1300">
                <a:solidFill>
                  <a:srgbClr val="FFFFFF"/>
                </a:solidFill>
              </a:rPr>
              <a:t>Doubt Sessions: Everyday at 8:00 pm</a:t>
            </a:r>
            <a:endParaRPr sz="1300">
              <a:solidFill>
                <a:srgbClr val="FFFFFF"/>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Assignment submission day will be Sunday.</a:t>
            </a:r>
            <a:endParaRPr sz="1300">
              <a:solidFill>
                <a:schemeClr val="dk1"/>
              </a:solidFill>
            </a:endParaRPr>
          </a:p>
          <a:p>
            <a:pPr indent="0" lvl="0" marL="0" rtl="0" algn="l">
              <a:lnSpc>
                <a:spcPct val="100000"/>
              </a:lnSpc>
              <a:spcBef>
                <a:spcPts val="0"/>
              </a:spcBef>
              <a:spcAft>
                <a:spcPts val="0"/>
              </a:spcAft>
              <a:buSzPts val="1800"/>
              <a:buNone/>
            </a:pPr>
            <a:r>
              <a:t/>
            </a:r>
            <a:endParaRPr sz="1300">
              <a:solidFill>
                <a:schemeClr val="dk1"/>
              </a:solidFill>
            </a:endParaRPr>
          </a:p>
          <a:p>
            <a:pPr indent="0" lvl="0" marL="0" rtl="0" algn="l">
              <a:lnSpc>
                <a:spcPct val="115000"/>
              </a:lnSpc>
              <a:spcBef>
                <a:spcPts val="1100"/>
              </a:spcBef>
              <a:spcAft>
                <a:spcPts val="0"/>
              </a:spcAft>
              <a:buClr>
                <a:srgbClr val="000000"/>
              </a:buClr>
              <a:buSzPts val="1800"/>
              <a:buFont typeface="Arial"/>
              <a:buNone/>
            </a:pPr>
            <a:r>
              <a:rPr lang="en" sz="1300">
                <a:solidFill>
                  <a:schemeClr val="dk1"/>
                </a:solidFill>
              </a:rPr>
              <a:t>NOTE: Even if you miss any live session, video recordings of all sessions will be provided for life-time.</a:t>
            </a:r>
            <a:endParaRPr sz="1300">
              <a:solidFill>
                <a:schemeClr val="dk1"/>
              </a:solidFill>
            </a:endParaRPr>
          </a:p>
          <a:p>
            <a:pPr indent="0" lvl="0" marL="0" rtl="0" algn="l">
              <a:lnSpc>
                <a:spcPct val="100000"/>
              </a:lnSpc>
              <a:spcBef>
                <a:spcPts val="0"/>
              </a:spcBef>
              <a:spcAft>
                <a:spcPts val="0"/>
              </a:spcAft>
              <a:buSzPts val="1800"/>
              <a:buNone/>
            </a:pPr>
            <a:r>
              <a:t/>
            </a:r>
            <a:endParaRPr sz="1300">
              <a:solidFill>
                <a:schemeClr val="dk1"/>
              </a:solidFill>
            </a:endParaRPr>
          </a:p>
        </p:txBody>
      </p:sp>
      <p:sp>
        <p:nvSpPr>
          <p:cNvPr id="598" name="Google Shape;598;p47"/>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45</a:t>
            </a:r>
            <a:endParaRPr b="0" i="0" sz="1400" u="none" cap="none" strike="noStrike">
              <a:solidFill>
                <a:schemeClr val="dk1"/>
              </a:solidFill>
              <a:latin typeface="Arial"/>
              <a:ea typeface="Arial"/>
              <a:cs typeface="Arial"/>
              <a:sym typeface="Arial"/>
            </a:endParaRPr>
          </a:p>
        </p:txBody>
      </p:sp>
      <p:pic>
        <p:nvPicPr>
          <p:cNvPr id="599" name="Google Shape;599;p47"/>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0cc6f975ff_0_28"/>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Previous Moon Missions</a:t>
            </a:r>
            <a:endParaRPr/>
          </a:p>
        </p:txBody>
      </p:sp>
      <p:sp>
        <p:nvSpPr>
          <p:cNvPr id="105" name="Google Shape;105;g10cc6f975ff_0_28"/>
          <p:cNvSpPr txBox="1"/>
          <p:nvPr>
            <p:ph type="title"/>
          </p:nvPr>
        </p:nvSpPr>
        <p:spPr>
          <a:xfrm>
            <a:off x="690400" y="1031075"/>
            <a:ext cx="7304700" cy="338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sz="1400"/>
              <a:t>Luna 2- This unmanned </a:t>
            </a:r>
            <a:r>
              <a:rPr lang="en" sz="1400" u="sng"/>
              <a:t>Soviet </a:t>
            </a:r>
            <a:r>
              <a:rPr lang="en" sz="1400"/>
              <a:t>probe became the first man-made object to make contact with another planetary body. The spherical spacecraft launched on Sept. 12, </a:t>
            </a:r>
            <a:r>
              <a:rPr lang="en" sz="1400" u="sng"/>
              <a:t>1959 </a:t>
            </a:r>
            <a:r>
              <a:rPr lang="en" sz="1400"/>
              <a:t>and impacted the moon two days later.</a:t>
            </a:r>
            <a:endParaRPr sz="1400"/>
          </a:p>
          <a:p>
            <a:pPr indent="0" lvl="0" marL="457200" marR="0" rtl="0" algn="l">
              <a:lnSpc>
                <a:spcPct val="100000"/>
              </a:lnSpc>
              <a:spcBef>
                <a:spcPts val="0"/>
              </a:spcBef>
              <a:spcAft>
                <a:spcPts val="0"/>
              </a:spcAft>
              <a:buSzPts val="2800"/>
              <a:buNone/>
            </a:pPr>
            <a:r>
              <a:t/>
            </a:r>
            <a:endParaRPr sz="1400"/>
          </a:p>
          <a:p>
            <a:pPr indent="0" lvl="0" marL="0" marR="0" rtl="0" algn="l">
              <a:lnSpc>
                <a:spcPct val="100000"/>
              </a:lnSpc>
              <a:spcBef>
                <a:spcPts val="0"/>
              </a:spcBef>
              <a:spcAft>
                <a:spcPts val="0"/>
              </a:spcAft>
              <a:buSzPts val="2800"/>
              <a:buNone/>
            </a:pPr>
            <a:r>
              <a:t/>
            </a:r>
            <a:endParaRPr sz="1700">
              <a:solidFill>
                <a:srgbClr val="FCFCFC"/>
              </a:solidFill>
            </a:endParaRPr>
          </a:p>
          <a:p>
            <a:pPr indent="0" lvl="0" marL="457200" marR="0" rtl="0" algn="l">
              <a:lnSpc>
                <a:spcPct val="100000"/>
              </a:lnSpc>
              <a:spcBef>
                <a:spcPts val="0"/>
              </a:spcBef>
              <a:spcAft>
                <a:spcPts val="0"/>
              </a:spcAft>
              <a:buSzPts val="2800"/>
              <a:buNone/>
            </a:pPr>
            <a:r>
              <a:t/>
            </a:r>
            <a:endParaRPr sz="1400"/>
          </a:p>
          <a:p>
            <a:pPr indent="0" lvl="0" marL="457200" marR="0" rtl="0" algn="l">
              <a:lnSpc>
                <a:spcPct val="100000"/>
              </a:lnSpc>
              <a:spcBef>
                <a:spcPts val="0"/>
              </a:spcBef>
              <a:spcAft>
                <a:spcPts val="0"/>
              </a:spcAft>
              <a:buSzPts val="2800"/>
              <a:buNone/>
            </a:pPr>
            <a:r>
              <a:t/>
            </a:r>
            <a:endParaRPr sz="1400"/>
          </a:p>
        </p:txBody>
      </p:sp>
      <p:sp>
        <p:nvSpPr>
          <p:cNvPr id="106" name="Google Shape;106;g10cc6f975ff_0_28"/>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a:t>
            </a:r>
            <a:endParaRPr b="0" i="0" sz="1400" u="none" cap="none" strike="noStrike">
              <a:solidFill>
                <a:schemeClr val="dk1"/>
              </a:solidFill>
              <a:latin typeface="Arial"/>
              <a:ea typeface="Arial"/>
              <a:cs typeface="Arial"/>
              <a:sym typeface="Arial"/>
            </a:endParaRPr>
          </a:p>
        </p:txBody>
      </p:sp>
      <p:pic>
        <p:nvPicPr>
          <p:cNvPr id="107" name="Google Shape;107;g10cc6f975ff_0_28"/>
          <p:cNvPicPr preferRelativeResize="0"/>
          <p:nvPr/>
        </p:nvPicPr>
        <p:blipFill rotWithShape="1">
          <a:blip r:embed="rId3">
            <a:alphaModFix/>
          </a:blip>
          <a:srcRect b="0" l="0" r="0" t="0"/>
          <a:stretch/>
        </p:blipFill>
        <p:spPr>
          <a:xfrm>
            <a:off x="1316100" y="2113725"/>
            <a:ext cx="3115625" cy="2571476"/>
          </a:xfrm>
          <a:prstGeom prst="rect">
            <a:avLst/>
          </a:prstGeom>
          <a:noFill/>
          <a:ln>
            <a:noFill/>
          </a:ln>
        </p:spPr>
      </p:pic>
      <p:pic>
        <p:nvPicPr>
          <p:cNvPr id="108" name="Google Shape;108;g10cc6f975ff_0_28"/>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Advice for the further progress in the project-</a:t>
            </a:r>
            <a:endParaRPr/>
          </a:p>
        </p:txBody>
      </p:sp>
      <p:sp>
        <p:nvSpPr>
          <p:cNvPr id="605" name="Google Shape;605;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Clear your fundamentals before it’s too late</a:t>
            </a:r>
            <a:endParaRPr/>
          </a:p>
          <a:p>
            <a:pPr indent="-342900" lvl="0" marL="457200" rtl="0" algn="l">
              <a:lnSpc>
                <a:spcPct val="150000"/>
              </a:lnSpc>
              <a:spcBef>
                <a:spcPts val="0"/>
              </a:spcBef>
              <a:spcAft>
                <a:spcPts val="0"/>
              </a:spcAft>
              <a:buSzPts val="1800"/>
              <a:buChar char="●"/>
            </a:pPr>
            <a:r>
              <a:rPr lang="en"/>
              <a:t>Try reading and going through all the suggested resources</a:t>
            </a:r>
            <a:endParaRPr/>
          </a:p>
          <a:p>
            <a:pPr indent="-342900" lvl="0" marL="457200" rtl="0" algn="l">
              <a:lnSpc>
                <a:spcPct val="150000"/>
              </a:lnSpc>
              <a:spcBef>
                <a:spcPts val="0"/>
              </a:spcBef>
              <a:spcAft>
                <a:spcPts val="0"/>
              </a:spcAft>
              <a:buSzPts val="1800"/>
              <a:buChar char="●"/>
            </a:pPr>
            <a:r>
              <a:rPr lang="en"/>
              <a:t>Complete your assignments, please</a:t>
            </a:r>
            <a:endParaRPr/>
          </a:p>
          <a:p>
            <a:pPr indent="-342900" lvl="0" marL="457200" rtl="0" algn="l">
              <a:lnSpc>
                <a:spcPct val="150000"/>
              </a:lnSpc>
              <a:spcBef>
                <a:spcPts val="0"/>
              </a:spcBef>
              <a:spcAft>
                <a:spcPts val="0"/>
              </a:spcAft>
              <a:buSzPts val="1800"/>
              <a:buChar char="●"/>
            </a:pPr>
            <a:r>
              <a:rPr lang="en"/>
              <a:t>Attend as many live sessions as possible</a:t>
            </a:r>
            <a:endParaRPr/>
          </a:p>
          <a:p>
            <a:pPr indent="-342900" lvl="0" marL="457200" rtl="0" algn="l">
              <a:lnSpc>
                <a:spcPct val="150000"/>
              </a:lnSpc>
              <a:spcBef>
                <a:spcPts val="0"/>
              </a:spcBef>
              <a:spcAft>
                <a:spcPts val="0"/>
              </a:spcAft>
              <a:buSzPts val="1800"/>
              <a:buChar char="●"/>
            </a:pPr>
            <a:r>
              <a:rPr lang="en"/>
              <a:t>Document everything for your own good</a:t>
            </a:r>
            <a:endParaRPr/>
          </a:p>
          <a:p>
            <a:pPr indent="-342900" lvl="0" marL="457200" rtl="0" algn="l">
              <a:lnSpc>
                <a:spcPct val="150000"/>
              </a:lnSpc>
              <a:spcBef>
                <a:spcPts val="0"/>
              </a:spcBef>
              <a:spcAft>
                <a:spcPts val="0"/>
              </a:spcAft>
              <a:buSzPts val="1800"/>
              <a:buChar char="●"/>
            </a:pPr>
            <a:r>
              <a:rPr lang="en"/>
              <a:t>Discuss ideas with others, but don’t share you whole solutions</a:t>
            </a:r>
            <a:endParaRPr/>
          </a:p>
          <a:p>
            <a:pPr indent="-342900" lvl="0" marL="457200" rtl="0" algn="l">
              <a:lnSpc>
                <a:spcPct val="150000"/>
              </a:lnSpc>
              <a:spcBef>
                <a:spcPts val="0"/>
              </a:spcBef>
              <a:spcAft>
                <a:spcPts val="0"/>
              </a:spcAft>
              <a:buSzPts val="1800"/>
              <a:buChar char="●"/>
            </a:pPr>
            <a:r>
              <a:rPr lang="en"/>
              <a:t>Trying developing new and </a:t>
            </a:r>
            <a:r>
              <a:rPr lang="en">
                <a:solidFill>
                  <a:srgbClr val="BDC1C6"/>
                </a:solidFill>
              </a:rPr>
              <a:t>creative</a:t>
            </a:r>
            <a:r>
              <a:rPr lang="en"/>
              <a:t> ideas</a:t>
            </a:r>
            <a:endParaRPr/>
          </a:p>
          <a:p>
            <a:pPr indent="-342900" lvl="0" marL="457200" rtl="0" algn="l">
              <a:lnSpc>
                <a:spcPct val="150000"/>
              </a:lnSpc>
              <a:spcBef>
                <a:spcPts val="0"/>
              </a:spcBef>
              <a:spcAft>
                <a:spcPts val="0"/>
              </a:spcAft>
              <a:buClr>
                <a:schemeClr val="dk1"/>
              </a:buClr>
              <a:buSzPts val="1800"/>
              <a:buChar char="●"/>
            </a:pPr>
            <a:r>
              <a:rPr b="1" lang="en">
                <a:solidFill>
                  <a:schemeClr val="dk1"/>
                </a:solidFill>
              </a:rPr>
              <a:t>Don’t be afraid to think outside the box</a:t>
            </a:r>
            <a:endParaRPr b="1">
              <a:solidFill>
                <a:schemeClr val="dk1"/>
              </a:solidFill>
            </a:endParaRPr>
          </a:p>
        </p:txBody>
      </p:sp>
      <p:sp>
        <p:nvSpPr>
          <p:cNvPr id="606" name="Google Shape;606;p46"/>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44</a:t>
            </a:r>
            <a:endParaRPr b="0" i="0" sz="1400" u="none" cap="none" strike="noStrike">
              <a:solidFill>
                <a:schemeClr val="dk1"/>
              </a:solidFill>
              <a:latin typeface="Arial"/>
              <a:ea typeface="Arial"/>
              <a:cs typeface="Arial"/>
              <a:sym typeface="Arial"/>
            </a:endParaRPr>
          </a:p>
        </p:txBody>
      </p:sp>
      <p:pic>
        <p:nvPicPr>
          <p:cNvPr id="607" name="Google Shape;607;p46"/>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0a1e85a06d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Progress and Performance Measures</a:t>
            </a:r>
            <a:endParaRPr/>
          </a:p>
        </p:txBody>
      </p:sp>
      <p:sp>
        <p:nvSpPr>
          <p:cNvPr id="613" name="Google Shape;613;g10a1e85a06d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Your solutions in the Assignments </a:t>
            </a:r>
            <a:endParaRPr/>
          </a:p>
          <a:p>
            <a:pPr indent="-342900" lvl="0" marL="457200" rtl="0" algn="l">
              <a:lnSpc>
                <a:spcPct val="150000"/>
              </a:lnSpc>
              <a:spcBef>
                <a:spcPts val="0"/>
              </a:spcBef>
              <a:spcAft>
                <a:spcPts val="0"/>
              </a:spcAft>
              <a:buSzPts val="1800"/>
              <a:buChar char="●"/>
            </a:pPr>
            <a:r>
              <a:rPr lang="en"/>
              <a:t>Creativity of the approach </a:t>
            </a:r>
            <a:endParaRPr/>
          </a:p>
          <a:p>
            <a:pPr indent="-342900" lvl="0" marL="457200" rtl="0" algn="l">
              <a:lnSpc>
                <a:spcPct val="150000"/>
              </a:lnSpc>
              <a:spcBef>
                <a:spcPts val="0"/>
              </a:spcBef>
              <a:spcAft>
                <a:spcPts val="0"/>
              </a:spcAft>
              <a:buSzPts val="1800"/>
              <a:buChar char="●"/>
            </a:pPr>
            <a:r>
              <a:rPr lang="en"/>
              <a:t>Code (Clear and Documented)</a:t>
            </a:r>
            <a:endParaRPr/>
          </a:p>
          <a:p>
            <a:pPr indent="-342900" lvl="0" marL="457200" rtl="0" algn="l">
              <a:lnSpc>
                <a:spcPct val="150000"/>
              </a:lnSpc>
              <a:spcBef>
                <a:spcPts val="0"/>
              </a:spcBef>
              <a:spcAft>
                <a:spcPts val="0"/>
              </a:spcAft>
              <a:buSzPts val="1800"/>
              <a:buChar char="●"/>
            </a:pPr>
            <a:r>
              <a:rPr lang="en"/>
              <a:t>Your Behaviour and Discipline in sessions and workspace</a:t>
            </a:r>
            <a:endParaRPr/>
          </a:p>
          <a:p>
            <a:pPr indent="0" lvl="0" marL="457200" rtl="0" algn="l">
              <a:lnSpc>
                <a:spcPct val="150000"/>
              </a:lnSpc>
              <a:spcBef>
                <a:spcPts val="0"/>
              </a:spcBef>
              <a:spcAft>
                <a:spcPts val="0"/>
              </a:spcAft>
              <a:buSzPts val="1800"/>
              <a:buNone/>
            </a:pPr>
            <a:r>
              <a:t/>
            </a:r>
            <a:endParaRPr/>
          </a:p>
        </p:txBody>
      </p:sp>
      <p:pic>
        <p:nvPicPr>
          <p:cNvPr id="614" name="Google Shape;614;g10a1e85a06d_0_6"/>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0a1e85a06d_0_11"/>
          <p:cNvSpPr txBox="1"/>
          <p:nvPr>
            <p:ph type="title"/>
          </p:nvPr>
        </p:nvSpPr>
        <p:spPr>
          <a:xfrm>
            <a:off x="3566100" y="2285400"/>
            <a:ext cx="2011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All the Best!</a:t>
            </a:r>
            <a:endParaRPr/>
          </a:p>
        </p:txBody>
      </p:sp>
      <p:pic>
        <p:nvPicPr>
          <p:cNvPr id="620" name="Google Shape;620;g10a1e85a06d_0_11"/>
          <p:cNvPicPr preferRelativeResize="0"/>
          <p:nvPr/>
        </p:nvPicPr>
        <p:blipFill rotWithShape="1">
          <a:blip r:embed="rId3">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Previous Moon Missions</a:t>
            </a:r>
            <a:endParaRPr/>
          </a:p>
        </p:txBody>
      </p:sp>
      <p:sp>
        <p:nvSpPr>
          <p:cNvPr id="114" name="Google Shape;114;p4"/>
          <p:cNvSpPr txBox="1"/>
          <p:nvPr>
            <p:ph type="title"/>
          </p:nvPr>
        </p:nvSpPr>
        <p:spPr>
          <a:xfrm>
            <a:off x="690400" y="1031075"/>
            <a:ext cx="7304700" cy="338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sz="1400"/>
              <a:t>Luna 2</a:t>
            </a:r>
            <a:endParaRPr sz="1400"/>
          </a:p>
          <a:p>
            <a:pPr indent="0" lvl="0" marL="457200" marR="0" rtl="0" algn="l">
              <a:lnSpc>
                <a:spcPct val="100000"/>
              </a:lnSpc>
              <a:spcBef>
                <a:spcPts val="0"/>
              </a:spcBef>
              <a:spcAft>
                <a:spcPts val="0"/>
              </a:spcAft>
              <a:buSzPts val="2800"/>
              <a:buNone/>
            </a:pPr>
            <a:r>
              <a:t/>
            </a:r>
            <a:endParaRPr sz="1400"/>
          </a:p>
          <a:p>
            <a:pPr indent="-317500" lvl="0" marL="457200" marR="0" rtl="0" algn="l">
              <a:lnSpc>
                <a:spcPct val="100000"/>
              </a:lnSpc>
              <a:spcBef>
                <a:spcPts val="0"/>
              </a:spcBef>
              <a:spcAft>
                <a:spcPts val="0"/>
              </a:spcAft>
              <a:buSzPts val="1400"/>
              <a:buChar char="●"/>
            </a:pPr>
            <a:r>
              <a:rPr lang="en" sz="1400"/>
              <a:t>Apollo - </a:t>
            </a:r>
            <a:r>
              <a:rPr lang="en" sz="1400">
                <a:solidFill>
                  <a:srgbClr val="FCFCFC"/>
                </a:solidFill>
              </a:rPr>
              <a:t>The </a:t>
            </a:r>
            <a:r>
              <a:rPr lang="en" sz="1400" u="sng">
                <a:solidFill>
                  <a:srgbClr val="FCFCFC"/>
                </a:solidFill>
              </a:rPr>
              <a:t>Apollo program by NASA </a:t>
            </a:r>
            <a:r>
              <a:rPr lang="en" sz="1400">
                <a:solidFill>
                  <a:srgbClr val="FCFCFC"/>
                </a:solidFill>
              </a:rPr>
              <a:t>accomplished </a:t>
            </a:r>
            <a:r>
              <a:rPr lang="en" sz="1400" u="sng">
                <a:solidFill>
                  <a:srgbClr val="FCFCFC"/>
                </a:solidFill>
              </a:rPr>
              <a:t>landing the first humans</a:t>
            </a:r>
            <a:r>
              <a:rPr lang="en" sz="1400">
                <a:solidFill>
                  <a:srgbClr val="FCFCFC"/>
                </a:solidFill>
              </a:rPr>
              <a:t> on the Moon from 1969 to 1972. During the Apollo 11 mission, astronauts Neil Armstrong and Buzz Aldrin landed their Apollo Lunar Module (LM) and walked on the lunar surface, while Michael Collins remained in lunar orbit in the command and service module.</a:t>
            </a:r>
            <a:endParaRPr sz="1700">
              <a:solidFill>
                <a:srgbClr val="FCFCFC"/>
              </a:solidFill>
            </a:endParaRPr>
          </a:p>
          <a:p>
            <a:pPr indent="0" lvl="0" marL="457200" marR="0" rtl="0" algn="l">
              <a:lnSpc>
                <a:spcPct val="100000"/>
              </a:lnSpc>
              <a:spcBef>
                <a:spcPts val="0"/>
              </a:spcBef>
              <a:spcAft>
                <a:spcPts val="0"/>
              </a:spcAft>
              <a:buSzPts val="2800"/>
              <a:buNone/>
            </a:pPr>
            <a:r>
              <a:t/>
            </a:r>
            <a:endParaRPr sz="1400"/>
          </a:p>
          <a:p>
            <a:pPr indent="0" lvl="0" marL="457200" marR="0" rtl="0" algn="l">
              <a:lnSpc>
                <a:spcPct val="100000"/>
              </a:lnSpc>
              <a:spcBef>
                <a:spcPts val="0"/>
              </a:spcBef>
              <a:spcAft>
                <a:spcPts val="0"/>
              </a:spcAft>
              <a:buSzPts val="2800"/>
              <a:buNone/>
            </a:pPr>
            <a:r>
              <a:t/>
            </a:r>
            <a:endParaRPr sz="1400"/>
          </a:p>
        </p:txBody>
      </p:sp>
      <p:sp>
        <p:nvSpPr>
          <p:cNvPr id="115" name="Google Shape;115;p4"/>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a:t>
            </a:r>
            <a:endParaRPr b="0" i="0" sz="1400" u="none" cap="none" strike="noStrike">
              <a:solidFill>
                <a:schemeClr val="dk1"/>
              </a:solidFill>
              <a:latin typeface="Arial"/>
              <a:ea typeface="Arial"/>
              <a:cs typeface="Arial"/>
              <a:sym typeface="Arial"/>
            </a:endParaRPr>
          </a:p>
        </p:txBody>
      </p:sp>
      <p:pic>
        <p:nvPicPr>
          <p:cNvPr id="116" name="Google Shape;116;p4"/>
          <p:cNvPicPr preferRelativeResize="0"/>
          <p:nvPr/>
        </p:nvPicPr>
        <p:blipFill rotWithShape="1">
          <a:blip r:embed="rId3">
            <a:alphaModFix/>
          </a:blip>
          <a:srcRect b="0" l="0" r="0" t="0"/>
          <a:stretch/>
        </p:blipFill>
        <p:spPr>
          <a:xfrm>
            <a:off x="1256375" y="2657444"/>
            <a:ext cx="3376825" cy="2532625"/>
          </a:xfrm>
          <a:prstGeom prst="rect">
            <a:avLst/>
          </a:prstGeom>
          <a:noFill/>
          <a:ln>
            <a:noFill/>
          </a:ln>
        </p:spPr>
      </p:pic>
      <p:pic>
        <p:nvPicPr>
          <p:cNvPr id="117" name="Google Shape;117;p4"/>
          <p:cNvPicPr preferRelativeResize="0"/>
          <p:nvPr/>
        </p:nvPicPr>
        <p:blipFill rotWithShape="1">
          <a:blip r:embed="rId4">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311700" y="305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Previous ISRO Moon Missions-</a:t>
            </a:r>
            <a:endParaRPr/>
          </a:p>
        </p:txBody>
      </p:sp>
      <p:sp>
        <p:nvSpPr>
          <p:cNvPr id="123" name="Google Shape;123;p7"/>
          <p:cNvSpPr txBox="1"/>
          <p:nvPr>
            <p:ph type="title"/>
          </p:nvPr>
        </p:nvSpPr>
        <p:spPr>
          <a:xfrm>
            <a:off x="143550" y="939913"/>
            <a:ext cx="8856900" cy="33687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2800"/>
              <a:buNone/>
            </a:pPr>
            <a:r>
              <a:t/>
            </a:r>
            <a:endParaRPr sz="1600"/>
          </a:p>
          <a:p>
            <a:pPr indent="-330200" lvl="0" marL="457200" rtl="0" algn="l">
              <a:lnSpc>
                <a:spcPct val="100000"/>
              </a:lnSpc>
              <a:spcBef>
                <a:spcPts val="0"/>
              </a:spcBef>
              <a:spcAft>
                <a:spcPts val="0"/>
              </a:spcAft>
              <a:buSzPts val="1600"/>
              <a:buChar char="●"/>
            </a:pPr>
            <a:r>
              <a:rPr b="1" lang="en" sz="1600"/>
              <a:t>Chandrayaan-1</a:t>
            </a:r>
            <a:r>
              <a:rPr lang="en" sz="1600"/>
              <a:t>- Launched on Oct. 22,</a:t>
            </a:r>
            <a:r>
              <a:rPr lang="en" sz="1600" u="sng"/>
              <a:t> 2008,</a:t>
            </a:r>
            <a:r>
              <a:rPr lang="en" sz="1600"/>
              <a:t> India's first mission beyond Earth, the probe observed the moon from orbit until August 2009. </a:t>
            </a:r>
            <a:endParaRPr sz="1600"/>
          </a:p>
          <a:p>
            <a:pPr indent="-330200" lvl="0" marL="457200" rtl="0" algn="l">
              <a:lnSpc>
                <a:spcPct val="100000"/>
              </a:lnSpc>
              <a:spcBef>
                <a:spcPts val="0"/>
              </a:spcBef>
              <a:spcAft>
                <a:spcPts val="0"/>
              </a:spcAft>
              <a:buSzPts val="1600"/>
              <a:buChar char="●"/>
            </a:pPr>
            <a:r>
              <a:rPr lang="en" sz="1600"/>
              <a:t>In September 2009, results from one of Chandrayaan-1's instruments, the Moon Mineralogy Mapper, helped detect evidence for water on the moon.</a:t>
            </a:r>
            <a:endParaRPr sz="1600"/>
          </a:p>
          <a:p>
            <a:pPr indent="0" lvl="0" marL="0" rtl="0" algn="l">
              <a:lnSpc>
                <a:spcPct val="100000"/>
              </a:lnSpc>
              <a:spcBef>
                <a:spcPts val="0"/>
              </a:spcBef>
              <a:spcAft>
                <a:spcPts val="0"/>
              </a:spcAft>
              <a:buSzPts val="2800"/>
              <a:buNone/>
            </a:pPr>
            <a:r>
              <a:t/>
            </a:r>
            <a:endParaRPr sz="1600"/>
          </a:p>
          <a:p>
            <a:pPr indent="0" lvl="0" marL="457200" rtl="0" algn="l">
              <a:lnSpc>
                <a:spcPct val="100000"/>
              </a:lnSpc>
              <a:spcBef>
                <a:spcPts val="0"/>
              </a:spcBef>
              <a:spcAft>
                <a:spcPts val="0"/>
              </a:spcAft>
              <a:buSzPts val="2800"/>
              <a:buNone/>
            </a:pPr>
            <a:r>
              <a:t/>
            </a:r>
            <a:endParaRPr sz="1400"/>
          </a:p>
          <a:p>
            <a:pPr indent="0" lvl="0" marL="457200" rtl="0" algn="l">
              <a:lnSpc>
                <a:spcPct val="100000"/>
              </a:lnSpc>
              <a:spcBef>
                <a:spcPts val="0"/>
              </a:spcBef>
              <a:spcAft>
                <a:spcPts val="0"/>
              </a:spcAft>
              <a:buSzPts val="2800"/>
              <a:buNone/>
            </a:pPr>
            <a:r>
              <a:t/>
            </a:r>
            <a:endParaRPr sz="1800"/>
          </a:p>
          <a:p>
            <a:pPr indent="0" lvl="0" marL="457200" rtl="0" algn="l">
              <a:lnSpc>
                <a:spcPct val="100000"/>
              </a:lnSpc>
              <a:spcBef>
                <a:spcPts val="0"/>
              </a:spcBef>
              <a:spcAft>
                <a:spcPts val="0"/>
              </a:spcAft>
              <a:buSzPts val="2800"/>
              <a:buNone/>
            </a:pPr>
            <a:r>
              <a:t/>
            </a:r>
            <a:endParaRPr sz="1800"/>
          </a:p>
        </p:txBody>
      </p:sp>
      <p:sp>
        <p:nvSpPr>
          <p:cNvPr id="124" name="Google Shape;124;p7"/>
          <p:cNvSpPr txBox="1"/>
          <p:nvPr/>
        </p:nvSpPr>
        <p:spPr>
          <a:xfrm>
            <a:off x="8572525" y="4789875"/>
            <a:ext cx="7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pic>
        <p:nvPicPr>
          <p:cNvPr descr="About this sound" id="125" name="Google Shape;125;p7"/>
          <p:cNvPicPr preferRelativeResize="0"/>
          <p:nvPr/>
        </p:nvPicPr>
        <p:blipFill rotWithShape="1">
          <a:blip r:embed="rId3">
            <a:alphaModFix/>
          </a:blip>
          <a:srcRect b="0" l="0" r="0" t="0"/>
          <a:stretch/>
        </p:blipFill>
        <p:spPr>
          <a:xfrm>
            <a:off x="152400" y="4637900"/>
            <a:ext cx="104775" cy="1047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1293025" y="2536775"/>
            <a:ext cx="4508525" cy="2606723"/>
          </a:xfrm>
          <a:prstGeom prst="rect">
            <a:avLst/>
          </a:prstGeom>
          <a:noFill/>
          <a:ln>
            <a:noFill/>
          </a:ln>
        </p:spPr>
      </p:pic>
      <p:pic>
        <p:nvPicPr>
          <p:cNvPr id="127" name="Google Shape;127;p7"/>
          <p:cNvPicPr preferRelativeResize="0"/>
          <p:nvPr/>
        </p:nvPicPr>
        <p:blipFill rotWithShape="1">
          <a:blip r:embed="rId5">
            <a:alphaModFix/>
          </a:blip>
          <a:srcRect b="33897" l="18683" r="19632" t="53849"/>
          <a:stretch/>
        </p:blipFill>
        <p:spPr>
          <a:xfrm>
            <a:off x="7281650" y="232075"/>
            <a:ext cx="1711652" cy="226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